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57" r:id="rId3"/>
    <p:sldId id="296" r:id="rId4"/>
    <p:sldId id="302" r:id="rId5"/>
    <p:sldId id="307" r:id="rId6"/>
    <p:sldId id="303" r:id="rId7"/>
    <p:sldId id="308" r:id="rId8"/>
    <p:sldId id="309" r:id="rId9"/>
    <p:sldId id="306" r:id="rId10"/>
    <p:sldId id="310" r:id="rId11"/>
    <p:sldId id="305" r:id="rId12"/>
    <p:sldId id="287" r:id="rId13"/>
    <p:sldId id="288" r:id="rId14"/>
    <p:sldId id="289" r:id="rId15"/>
    <p:sldId id="290" r:id="rId16"/>
    <p:sldId id="312" r:id="rId17"/>
    <p:sldId id="314" r:id="rId18"/>
    <p:sldId id="315" r:id="rId19"/>
    <p:sldId id="317" r:id="rId20"/>
    <p:sldId id="318" r:id="rId21"/>
    <p:sldId id="260" r:id="rId22"/>
    <p:sldId id="272" r:id="rId23"/>
    <p:sldId id="295" r:id="rId24"/>
    <p:sldId id="298" r:id="rId25"/>
    <p:sldId id="316" r:id="rId26"/>
    <p:sldId id="26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40"/>
  </p:normalViewPr>
  <p:slideViewPr>
    <p:cSldViewPr snapToGrid="0">
      <p:cViewPr varScale="1">
        <p:scale>
          <a:sx n="90" d="100"/>
          <a:sy n="90" d="100"/>
        </p:scale>
        <p:origin x="232"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karthicksundar/Documents/Personal/JA/THT/Satalia%20Data%20Science%20Challenge/data%20copy%20copy.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copy copy.xlsx]Target label!PivotTable3</c:name>
    <c:fmtId val="3"/>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extLst>
        </c:dLbl>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s>
    <c:plotArea>
      <c:layout/>
      <c:pieChart>
        <c:varyColors val="1"/>
        <c:ser>
          <c:idx val="0"/>
          <c:order val="0"/>
          <c:tx>
            <c:strRef>
              <c:f>'Target label'!$C$3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2F5-944C-98D8-BB3F6264D13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2F5-944C-98D8-BB3F6264D13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2F5-944C-98D8-BB3F6264D13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2F5-944C-98D8-BB3F6264D13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2F5-944C-98D8-BB3F6264D13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2F5-944C-98D8-BB3F6264D13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'Target label'!$B$4:$B$10</c:f>
              <c:strCache>
                <c:ptCount val="6"/>
                <c:pt idx="0">
                  <c:v>barely-true</c:v>
                </c:pt>
                <c:pt idx="1">
                  <c:v>extremely-false</c:v>
                </c:pt>
                <c:pt idx="2">
                  <c:v>half-true</c:v>
                </c:pt>
                <c:pt idx="3">
                  <c:v>mostly-true</c:v>
                </c:pt>
                <c:pt idx="4">
                  <c:v>FALSE</c:v>
                </c:pt>
                <c:pt idx="5">
                  <c:v>TRUE</c:v>
                </c:pt>
              </c:strCache>
            </c:strRef>
          </c:cat>
          <c:val>
            <c:numRef>
              <c:f>'Target label'!$C$4:$C$10</c:f>
              <c:numCache>
                <c:formatCode>General</c:formatCode>
                <c:ptCount val="6"/>
                <c:pt idx="0">
                  <c:v>1587</c:v>
                </c:pt>
                <c:pt idx="1">
                  <c:v>804</c:v>
                </c:pt>
                <c:pt idx="2">
                  <c:v>1978</c:v>
                </c:pt>
                <c:pt idx="3">
                  <c:v>1851</c:v>
                </c:pt>
                <c:pt idx="4">
                  <c:v>1869</c:v>
                </c:pt>
                <c:pt idx="5">
                  <c:v>1538</c:v>
                </c:pt>
              </c:numCache>
            </c:numRef>
          </c:val>
          <c:extLst>
            <c:ext xmlns:c16="http://schemas.microsoft.com/office/drawing/2014/chart" uri="{C3380CC4-5D6E-409C-BE32-E72D297353CC}">
              <c16:uniqueId val="{0000000C-B2F5-944C-98D8-BB3F6264D13C}"/>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6DA0F-DCA1-551B-543F-99200D0F68D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F2D8589-35B6-CF47-76D8-2E2DA02451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8954367-CDC5-5CED-CA56-178D19C5D53E}"/>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BC14DE10-D8ED-00B5-775D-7BDFF3C6C6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E40703-1087-F207-9147-4778B227B35B}"/>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2107190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BD91A-6798-24E4-6AE7-38920A6915D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788C4FC-D289-C57D-65CE-89546CC62FE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B9E09C-7FAE-1D80-53AD-49E1A95F6D2C}"/>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82EBA58C-1301-282A-CA9E-0CAC13824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962453-4A63-34AE-2517-59E0A3856E61}"/>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1440271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AC09EF-D51F-5907-F8E7-B3D8420FD69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15A605F-D78B-2A1A-C3FF-2099512CCDB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0168651-8D76-7662-68FB-3E02A9A0A451}"/>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16E6832C-EDBC-3F29-80AE-51E8A66FAA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2A11D3-0B9B-45BA-CCD2-1C448E5D6A5F}"/>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3321057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07C32-E651-B1FA-F8C7-54B5FAD6E37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26F06ED-5FB6-2DDC-177F-4D08E7B1439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91A5354-93DC-1F3A-2BE7-05EAA64861CD}"/>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6ABC424F-99FD-7B92-06DB-9575844965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64CEDF-6585-A540-A674-4F72942A5303}"/>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1579636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E1B68-47EE-C43F-6D0C-27DC3D97F3A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5010E35-AD5B-4B49-966B-25B5A00163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635B2E1-6C56-828D-6592-6F1C715C29AE}"/>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0DF89CD8-2E86-5916-C9D4-F54C4B61A4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4591FB-E87E-8B45-330C-11F7904F0090}"/>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2549818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EEB05-15C9-B461-7210-051CF02C376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5343CB6-333F-F5AE-E7BA-BCEDCCF4029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4785D3-F334-8CF8-72B1-524014564A3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8D95A38-636E-9437-91E7-4A41027B30E6}"/>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6" name="Footer Placeholder 5">
            <a:extLst>
              <a:ext uri="{FF2B5EF4-FFF2-40B4-BE49-F238E27FC236}">
                <a16:creationId xmlns:a16="http://schemas.microsoft.com/office/drawing/2014/main" id="{B4C19678-430C-53E7-19F1-764FD69EE4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75C40-2FEC-1F70-98BA-0AC2FA2243D0}"/>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2491566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FE06A-4099-C988-7F1E-270BF6E47BF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259958F-3EFA-945F-3240-B8FDB06A4C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3430891-46B2-5863-A077-DDE58360296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12061D9-B5D8-949F-F617-0B47003E38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F5BF825-93DD-EAD3-CAF4-4B44AEB615B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218E4B2-3A99-5C75-8D7F-1889E398EF0B}"/>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8" name="Footer Placeholder 7">
            <a:extLst>
              <a:ext uri="{FF2B5EF4-FFF2-40B4-BE49-F238E27FC236}">
                <a16:creationId xmlns:a16="http://schemas.microsoft.com/office/drawing/2014/main" id="{F9C2C5A6-3E2B-DB05-0374-3256EF8919A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475D02-7B21-8875-B2AB-F83E5C0454CD}"/>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745862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B2E14-007C-4CC5-A365-889EEE67DC0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272701A-2FF8-896F-29F1-13573238CEB8}"/>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4" name="Footer Placeholder 3">
            <a:extLst>
              <a:ext uri="{FF2B5EF4-FFF2-40B4-BE49-F238E27FC236}">
                <a16:creationId xmlns:a16="http://schemas.microsoft.com/office/drawing/2014/main" id="{33F607A4-035C-1F96-3992-3E19C85C3A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8A731E-FD4C-CFC4-C73E-DED991E8DE23}"/>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2420644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322819-5488-C475-122C-BC82C4B80255}"/>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3" name="Footer Placeholder 2">
            <a:extLst>
              <a:ext uri="{FF2B5EF4-FFF2-40B4-BE49-F238E27FC236}">
                <a16:creationId xmlns:a16="http://schemas.microsoft.com/office/drawing/2014/main" id="{440C86B8-4CAF-1184-8DC5-B23176432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50EE27-047D-A53A-7E4D-28EC422167D8}"/>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2061721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59284-DD41-01A3-8456-F4A97525EE3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54E90E4-50C1-EB0C-4131-7BE304C95E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ADB2A7D-9926-69E3-D8B1-572E71F9DB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0BD60C0-AFAF-5388-4304-10B5A10DF968}"/>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6" name="Footer Placeholder 5">
            <a:extLst>
              <a:ext uri="{FF2B5EF4-FFF2-40B4-BE49-F238E27FC236}">
                <a16:creationId xmlns:a16="http://schemas.microsoft.com/office/drawing/2014/main" id="{14CEE300-A87B-8607-36E7-7D284E4EA1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AC2C05-0DE2-8446-8F8D-9DB063BB3549}"/>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3657005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5DC04-413B-7680-8D3A-22027C7497B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2640A38-2F76-1B26-8320-62E318348C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C73DE2-E5AD-60D3-9199-0AA5277570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A8243CF-EBD4-9A63-57C4-A8C30BCD4821}"/>
              </a:ext>
            </a:extLst>
          </p:cNvPr>
          <p:cNvSpPr>
            <a:spLocks noGrp="1"/>
          </p:cNvSpPr>
          <p:nvPr>
            <p:ph type="dt" sz="half" idx="10"/>
          </p:nvPr>
        </p:nvSpPr>
        <p:spPr/>
        <p:txBody>
          <a:bodyPr/>
          <a:lstStyle/>
          <a:p>
            <a:fld id="{DE54A836-B1F3-834C-97A6-B49C9756339F}" type="datetimeFigureOut">
              <a:rPr lang="en-US" smtClean="0"/>
              <a:t>4/2/24</a:t>
            </a:fld>
            <a:endParaRPr lang="en-US"/>
          </a:p>
        </p:txBody>
      </p:sp>
      <p:sp>
        <p:nvSpPr>
          <p:cNvPr id="6" name="Footer Placeholder 5">
            <a:extLst>
              <a:ext uri="{FF2B5EF4-FFF2-40B4-BE49-F238E27FC236}">
                <a16:creationId xmlns:a16="http://schemas.microsoft.com/office/drawing/2014/main" id="{4A3CF946-69D4-25F7-ACF6-E9302EC2E6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971B7-E6A2-2F4C-F996-2E0F08FD9305}"/>
              </a:ext>
            </a:extLst>
          </p:cNvPr>
          <p:cNvSpPr>
            <a:spLocks noGrp="1"/>
          </p:cNvSpPr>
          <p:nvPr>
            <p:ph type="sldNum" sz="quarter" idx="12"/>
          </p:nvPr>
        </p:nvSpPr>
        <p:spPr/>
        <p:txBody>
          <a:bodyPr/>
          <a:lstStyle/>
          <a:p>
            <a:fld id="{C17B7F09-6031-0E45-BA59-2F071840F580}" type="slidenum">
              <a:rPr lang="en-US" smtClean="0"/>
              <a:t>‹#›</a:t>
            </a:fld>
            <a:endParaRPr lang="en-US"/>
          </a:p>
        </p:txBody>
      </p:sp>
    </p:spTree>
    <p:extLst>
      <p:ext uri="{BB962C8B-B14F-4D97-AF65-F5344CB8AC3E}">
        <p14:creationId xmlns:p14="http://schemas.microsoft.com/office/powerpoint/2010/main" val="577015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BE9BBA-33B5-633B-024E-51B5C8EA1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B41CAA2-17D1-37E2-301D-A72738F96D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EF6377-F165-34A9-B2B6-DEAEFB7AA1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54A836-B1F3-834C-97A6-B49C9756339F}" type="datetimeFigureOut">
              <a:rPr lang="en-US" smtClean="0"/>
              <a:t>4/2/24</a:t>
            </a:fld>
            <a:endParaRPr lang="en-US"/>
          </a:p>
        </p:txBody>
      </p:sp>
      <p:sp>
        <p:nvSpPr>
          <p:cNvPr id="5" name="Footer Placeholder 4">
            <a:extLst>
              <a:ext uri="{FF2B5EF4-FFF2-40B4-BE49-F238E27FC236}">
                <a16:creationId xmlns:a16="http://schemas.microsoft.com/office/drawing/2014/main" id="{C12353FD-6147-28DB-F6BB-DDDE4C2785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D60B649-6389-A617-2AB5-09DF952232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7B7F09-6031-0E45-BA59-2F071840F580}" type="slidenum">
              <a:rPr lang="en-US" smtClean="0"/>
              <a:t>‹#›</a:t>
            </a:fld>
            <a:endParaRPr lang="en-US"/>
          </a:p>
        </p:txBody>
      </p:sp>
    </p:spTree>
    <p:extLst>
      <p:ext uri="{BB962C8B-B14F-4D97-AF65-F5344CB8AC3E}">
        <p14:creationId xmlns:p14="http://schemas.microsoft.com/office/powerpoint/2010/main" val="32411120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png"/><Relationship Id="rId5" Type="http://schemas.microsoft.com/office/2007/relationships/hdphoto" Target="../media/hdphoto1.wdp"/><Relationship Id="rId10" Type="http://schemas.openxmlformats.org/officeDocument/2006/relationships/image" Target="../media/image16.jpeg"/><Relationship Id="rId4" Type="http://schemas.openxmlformats.org/officeDocument/2006/relationships/image" Target="../media/image11.png"/><Relationship Id="rId9"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9.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5.jpe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pixabay.com/es/tick-mark-corregir-elecci%C3%B3n-signo-40143/" TargetMode="External"/><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mp3"/><Relationship Id="rId7"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audio" Target="../media/media3.mp3"/><Relationship Id="rId5" Type="http://schemas.microsoft.com/office/2007/relationships/media" Target="../media/media3.mp3"/><Relationship Id="rId4" Type="http://schemas.openxmlformats.org/officeDocument/2006/relationships/audio" Target="../media/media2.mp3"/><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F1ED9-A702-A891-8D29-EC6669E1A888}"/>
              </a:ext>
            </a:extLst>
          </p:cNvPr>
          <p:cNvSpPr>
            <a:spLocks noGrp="1"/>
          </p:cNvSpPr>
          <p:nvPr>
            <p:ph type="ctrTitle"/>
          </p:nvPr>
        </p:nvSpPr>
        <p:spPr>
          <a:xfrm>
            <a:off x="1481136" y="1526395"/>
            <a:ext cx="9144000" cy="2387600"/>
          </a:xfrm>
        </p:spPr>
        <p:txBody>
          <a:bodyPr>
            <a:normAutofit/>
          </a:bodyPr>
          <a:lstStyle/>
          <a:p>
            <a:pPr algn="l">
              <a:lnSpc>
                <a:spcPct val="100000"/>
              </a:lnSpc>
            </a:pPr>
            <a:r>
              <a:rPr lang="en-US" sz="4400" b="1" dirty="0">
                <a:latin typeface="Arial" panose="020B0604020202020204" pitchFamily="34" charset="0"/>
                <a:cs typeface="Arial" panose="020B0604020202020204" pitchFamily="34" charset="0"/>
              </a:rPr>
              <a:t>Case Study</a:t>
            </a:r>
            <a:br>
              <a:rPr lang="en-US" sz="3300" dirty="0">
                <a:latin typeface="Arial" panose="020B0604020202020204" pitchFamily="34" charset="0"/>
                <a:cs typeface="Arial" panose="020B0604020202020204" pitchFamily="34" charset="0"/>
              </a:rPr>
            </a:br>
            <a:br>
              <a:rPr lang="en-US" sz="3300" dirty="0">
                <a:latin typeface="Arial" panose="020B0604020202020204" pitchFamily="34" charset="0"/>
                <a:cs typeface="Arial" panose="020B0604020202020204" pitchFamily="34" charset="0"/>
              </a:rPr>
            </a:br>
            <a:r>
              <a:rPr lang="en-US" sz="2400" b="1" dirty="0">
                <a:latin typeface="Arial" panose="020B0604020202020204" pitchFamily="34" charset="0"/>
                <a:cs typeface="Arial" panose="020B0604020202020204" pitchFamily="34" charset="0"/>
              </a:rPr>
              <a:t>Koodoo’s AI Call Center</a:t>
            </a:r>
            <a:endParaRPr lang="en-US"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C2A5692C-FBF4-4565-EF26-2B669FD194A3}"/>
              </a:ext>
            </a:extLst>
          </p:cNvPr>
          <p:cNvSpPr>
            <a:spLocks noGrp="1"/>
          </p:cNvSpPr>
          <p:nvPr>
            <p:ph type="subTitle" idx="1"/>
          </p:nvPr>
        </p:nvSpPr>
        <p:spPr>
          <a:xfrm>
            <a:off x="1524000" y="4006070"/>
            <a:ext cx="9144000" cy="1655762"/>
          </a:xfrm>
        </p:spPr>
        <p:txBody>
          <a:bodyPr>
            <a:normAutofit/>
          </a:bodyPr>
          <a:lstStyle/>
          <a:p>
            <a:endParaRPr lang="en-US" sz="1800" dirty="0">
              <a:latin typeface="Arial" panose="020B0604020202020204" pitchFamily="34" charset="0"/>
              <a:cs typeface="Arial" panose="020B0604020202020204" pitchFamily="34" charset="0"/>
            </a:endParaRPr>
          </a:p>
          <a:p>
            <a:pPr algn="l"/>
            <a:r>
              <a:rPr lang="en-US" sz="1800" dirty="0">
                <a:latin typeface="Arial" panose="020B0604020202020204" pitchFamily="34" charset="0"/>
                <a:cs typeface="Arial" panose="020B0604020202020204" pitchFamily="34" charset="0"/>
              </a:rPr>
              <a:t>Applicant Name   :  Karthick Sundar Coimbatore </a:t>
            </a:r>
            <a:r>
              <a:rPr lang="en-US" sz="1800" dirty="0" err="1">
                <a:latin typeface="Arial" panose="020B0604020202020204" pitchFamily="34" charset="0"/>
                <a:cs typeface="Arial" panose="020B0604020202020204" pitchFamily="34" charset="0"/>
              </a:rPr>
              <a:t>Krishnaraaj</a:t>
            </a:r>
            <a:endParaRPr lang="en-US" sz="1800" dirty="0">
              <a:latin typeface="Arial" panose="020B0604020202020204" pitchFamily="34" charset="0"/>
              <a:cs typeface="Arial" panose="020B0604020202020204" pitchFamily="34" charset="0"/>
            </a:endParaRPr>
          </a:p>
          <a:p>
            <a:pPr algn="l"/>
            <a:r>
              <a:rPr lang="en-US" sz="1800" dirty="0">
                <a:latin typeface="Arial" panose="020B0604020202020204" pitchFamily="34" charset="0"/>
                <a:cs typeface="Arial" panose="020B0604020202020204" pitchFamily="34" charset="0"/>
              </a:rPr>
              <a:t>Submission date  :  02/04/2024</a:t>
            </a:r>
          </a:p>
          <a:p>
            <a:pPr algn="l"/>
            <a:r>
              <a:rPr lang="en-US" sz="1800" dirty="0">
                <a:latin typeface="Arial" panose="020B0604020202020204" pitchFamily="34" charset="0"/>
                <a:cs typeface="Arial" panose="020B0604020202020204" pitchFamily="34" charset="0"/>
              </a:rPr>
              <a:t>Duration               :  7 days </a:t>
            </a:r>
          </a:p>
        </p:txBody>
      </p:sp>
      <p:pic>
        <p:nvPicPr>
          <p:cNvPr id="1026" name="Picture 2" descr="Koodoo">
            <a:extLst>
              <a:ext uri="{FF2B5EF4-FFF2-40B4-BE49-F238E27FC236}">
                <a16:creationId xmlns:a16="http://schemas.microsoft.com/office/drawing/2014/main" id="{177E6626-7055-9D92-FF4F-0C4364365A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7867553" y="0"/>
            <a:ext cx="4333317" cy="163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291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E6AA30-F3C1-15D3-D843-422EF08C06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393D73-405C-2406-EB52-9B94CB518209}"/>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Text column vectorizing</a:t>
            </a:r>
          </a:p>
        </p:txBody>
      </p:sp>
      <p:sp>
        <p:nvSpPr>
          <p:cNvPr id="16" name="TextBox 15">
            <a:extLst>
              <a:ext uri="{FF2B5EF4-FFF2-40B4-BE49-F238E27FC236}">
                <a16:creationId xmlns:a16="http://schemas.microsoft.com/office/drawing/2014/main" id="{8DCD156A-399B-1F90-DB95-FC20BB00BF5B}"/>
              </a:ext>
            </a:extLst>
          </p:cNvPr>
          <p:cNvSpPr txBox="1"/>
          <p:nvPr/>
        </p:nvSpPr>
        <p:spPr>
          <a:xfrm>
            <a:off x="3969831" y="3013419"/>
            <a:ext cx="2297151" cy="307777"/>
          </a:xfrm>
          <a:prstGeom prst="rect">
            <a:avLst/>
          </a:prstGeom>
          <a:noFill/>
        </p:spPr>
        <p:txBody>
          <a:bodyPr wrap="square" rtlCol="0">
            <a:spAutoFit/>
          </a:bodyPr>
          <a:lstStyle/>
          <a:p>
            <a:pPr algn="ctr"/>
            <a:r>
              <a:rPr lang="en-US" sz="1400" dirty="0" err="1">
                <a:latin typeface="Century Gothic" panose="020B0502020202020204" pitchFamily="34" charset="0"/>
              </a:rPr>
              <a:t>Tf-Idf</a:t>
            </a:r>
            <a:r>
              <a:rPr lang="en-US" sz="1400" dirty="0">
                <a:latin typeface="Century Gothic" panose="020B0502020202020204" pitchFamily="34" charset="0"/>
              </a:rPr>
              <a:t> vectorizer</a:t>
            </a:r>
          </a:p>
        </p:txBody>
      </p:sp>
      <p:sp>
        <p:nvSpPr>
          <p:cNvPr id="17" name="TextBox 16">
            <a:extLst>
              <a:ext uri="{FF2B5EF4-FFF2-40B4-BE49-F238E27FC236}">
                <a16:creationId xmlns:a16="http://schemas.microsoft.com/office/drawing/2014/main" id="{AEE316B5-2203-0900-89B6-BE33381189B2}"/>
              </a:ext>
            </a:extLst>
          </p:cNvPr>
          <p:cNvSpPr txBox="1"/>
          <p:nvPr/>
        </p:nvSpPr>
        <p:spPr>
          <a:xfrm>
            <a:off x="3965030" y="4658213"/>
            <a:ext cx="2297151" cy="307777"/>
          </a:xfrm>
          <a:prstGeom prst="rect">
            <a:avLst/>
          </a:prstGeom>
          <a:noFill/>
        </p:spPr>
        <p:txBody>
          <a:bodyPr wrap="square" rtlCol="0">
            <a:spAutoFit/>
          </a:bodyPr>
          <a:lstStyle/>
          <a:p>
            <a:pPr algn="ctr"/>
            <a:r>
              <a:rPr lang="en-US" sz="1400" dirty="0" err="1">
                <a:latin typeface="Century Gothic" panose="020B0502020202020204" pitchFamily="34" charset="0"/>
              </a:rPr>
              <a:t>Tf-Idf</a:t>
            </a:r>
            <a:r>
              <a:rPr lang="en-US" sz="1400" dirty="0">
                <a:latin typeface="Century Gothic" panose="020B0502020202020204" pitchFamily="34" charset="0"/>
              </a:rPr>
              <a:t> vectorizer</a:t>
            </a:r>
          </a:p>
        </p:txBody>
      </p:sp>
      <p:sp>
        <p:nvSpPr>
          <p:cNvPr id="20" name="Right Arrow 19">
            <a:extLst>
              <a:ext uri="{FF2B5EF4-FFF2-40B4-BE49-F238E27FC236}">
                <a16:creationId xmlns:a16="http://schemas.microsoft.com/office/drawing/2014/main" id="{E9E78715-8015-378F-6E61-FF439318CFEB}"/>
              </a:ext>
            </a:extLst>
          </p:cNvPr>
          <p:cNvSpPr/>
          <p:nvPr/>
        </p:nvSpPr>
        <p:spPr>
          <a:xfrm>
            <a:off x="3405226" y="3098908"/>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a:extLst>
              <a:ext uri="{FF2B5EF4-FFF2-40B4-BE49-F238E27FC236}">
                <a16:creationId xmlns:a16="http://schemas.microsoft.com/office/drawing/2014/main" id="{8A4668D5-9B7C-0D99-918A-D99BD536AB3D}"/>
              </a:ext>
            </a:extLst>
          </p:cNvPr>
          <p:cNvSpPr/>
          <p:nvPr/>
        </p:nvSpPr>
        <p:spPr>
          <a:xfrm>
            <a:off x="3400425" y="4726304"/>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DA33AA5B-5867-DE70-E4D4-1DCEDE62BE54}"/>
              </a:ext>
            </a:extLst>
          </p:cNvPr>
          <p:cNvSpPr txBox="1"/>
          <p:nvPr/>
        </p:nvSpPr>
        <p:spPr>
          <a:xfrm>
            <a:off x="7126089" y="4658213"/>
            <a:ext cx="4415117"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0                         0                           0.66                          0.11                  0                   …. </a:t>
            </a:r>
          </a:p>
        </p:txBody>
      </p:sp>
      <p:sp>
        <p:nvSpPr>
          <p:cNvPr id="26" name="TextBox 25">
            <a:extLst>
              <a:ext uri="{FF2B5EF4-FFF2-40B4-BE49-F238E27FC236}">
                <a16:creationId xmlns:a16="http://schemas.microsoft.com/office/drawing/2014/main" id="{B92E4006-BFFB-A6FA-F3E8-DDF39F8F099A}"/>
              </a:ext>
            </a:extLst>
          </p:cNvPr>
          <p:cNvSpPr txBox="1"/>
          <p:nvPr/>
        </p:nvSpPr>
        <p:spPr>
          <a:xfrm>
            <a:off x="7126088" y="3067279"/>
            <a:ext cx="4415118"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0.345                         0.005                           0 .12                          0                   0.44                   …. </a:t>
            </a:r>
          </a:p>
        </p:txBody>
      </p:sp>
      <p:sp>
        <p:nvSpPr>
          <p:cNvPr id="29" name="Right Arrow 28">
            <a:extLst>
              <a:ext uri="{FF2B5EF4-FFF2-40B4-BE49-F238E27FC236}">
                <a16:creationId xmlns:a16="http://schemas.microsoft.com/office/drawing/2014/main" id="{6640B358-A697-5EC8-F730-3B2DF12FEA1D}"/>
              </a:ext>
            </a:extLst>
          </p:cNvPr>
          <p:cNvSpPr/>
          <p:nvPr/>
        </p:nvSpPr>
        <p:spPr>
          <a:xfrm>
            <a:off x="6312261" y="3098908"/>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Arrow 29">
            <a:extLst>
              <a:ext uri="{FF2B5EF4-FFF2-40B4-BE49-F238E27FC236}">
                <a16:creationId xmlns:a16="http://schemas.microsoft.com/office/drawing/2014/main" id="{D2E6F595-A2DA-E245-48A9-81859B21102E}"/>
              </a:ext>
            </a:extLst>
          </p:cNvPr>
          <p:cNvSpPr/>
          <p:nvPr/>
        </p:nvSpPr>
        <p:spPr>
          <a:xfrm>
            <a:off x="6307460" y="4755558"/>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BCA55AD3-9C45-8858-AD9B-5BC9CF66D5C3}"/>
              </a:ext>
            </a:extLst>
          </p:cNvPr>
          <p:cNvSpPr txBox="1"/>
          <p:nvPr/>
        </p:nvSpPr>
        <p:spPr>
          <a:xfrm>
            <a:off x="3400425" y="2681913"/>
            <a:ext cx="1042988" cy="415498"/>
          </a:xfrm>
          <a:prstGeom prst="rect">
            <a:avLst/>
          </a:prstGeom>
          <a:noFill/>
        </p:spPr>
        <p:txBody>
          <a:bodyPr wrap="square" rtlCol="0">
            <a:spAutoFit/>
          </a:bodyPr>
          <a:lstStyle/>
          <a:p>
            <a:r>
              <a:rPr lang="en-US" sz="700" i="1" dirty="0">
                <a:latin typeface="Century Gothic" panose="020B0502020202020204" pitchFamily="34" charset="0"/>
              </a:rPr>
              <a:t>Before we even passed health care….</a:t>
            </a:r>
          </a:p>
        </p:txBody>
      </p:sp>
      <p:sp>
        <p:nvSpPr>
          <p:cNvPr id="34" name="TextBox 33">
            <a:extLst>
              <a:ext uri="{FF2B5EF4-FFF2-40B4-BE49-F238E27FC236}">
                <a16:creationId xmlns:a16="http://schemas.microsoft.com/office/drawing/2014/main" id="{6D04282F-F98D-8A75-D8D1-9D005125DC57}"/>
              </a:ext>
            </a:extLst>
          </p:cNvPr>
          <p:cNvSpPr txBox="1"/>
          <p:nvPr/>
        </p:nvSpPr>
        <p:spPr>
          <a:xfrm>
            <a:off x="3400425" y="4333039"/>
            <a:ext cx="865691" cy="307777"/>
          </a:xfrm>
          <a:prstGeom prst="rect">
            <a:avLst/>
          </a:prstGeom>
          <a:noFill/>
        </p:spPr>
        <p:txBody>
          <a:bodyPr wrap="square" rtlCol="0">
            <a:spAutoFit/>
          </a:bodyPr>
          <a:lstStyle/>
          <a:p>
            <a:r>
              <a:rPr lang="en-US" sz="700" i="1" dirty="0">
                <a:latin typeface="Century Gothic" panose="020B0502020202020204" pitchFamily="34" charset="0"/>
              </a:rPr>
              <a:t>An interview on The Daily Show</a:t>
            </a:r>
          </a:p>
        </p:txBody>
      </p:sp>
      <p:pic>
        <p:nvPicPr>
          <p:cNvPr id="4" name="Picture 3">
            <a:extLst>
              <a:ext uri="{FF2B5EF4-FFF2-40B4-BE49-F238E27FC236}">
                <a16:creationId xmlns:a16="http://schemas.microsoft.com/office/drawing/2014/main" id="{1D70CAEA-EACD-40EA-A97D-3F34C4877097}"/>
              </a:ext>
            </a:extLst>
          </p:cNvPr>
          <p:cNvPicPr>
            <a:picLocks noChangeAspect="1"/>
          </p:cNvPicPr>
          <p:nvPr/>
        </p:nvPicPr>
        <p:blipFill rotWithShape="1">
          <a:blip r:embed="rId2"/>
          <a:srcRect b="2204"/>
          <a:stretch/>
        </p:blipFill>
        <p:spPr>
          <a:xfrm>
            <a:off x="650794" y="4057113"/>
            <a:ext cx="2592469" cy="1638190"/>
          </a:xfrm>
          <a:prstGeom prst="rect">
            <a:avLst/>
          </a:prstGeom>
        </p:spPr>
      </p:pic>
      <p:sp>
        <p:nvSpPr>
          <p:cNvPr id="10" name="TextBox 9">
            <a:extLst>
              <a:ext uri="{FF2B5EF4-FFF2-40B4-BE49-F238E27FC236}">
                <a16:creationId xmlns:a16="http://schemas.microsoft.com/office/drawing/2014/main" id="{B879DB99-9EEB-3670-2697-35697492BDAB}"/>
              </a:ext>
            </a:extLst>
          </p:cNvPr>
          <p:cNvSpPr txBox="1"/>
          <p:nvPr/>
        </p:nvSpPr>
        <p:spPr>
          <a:xfrm>
            <a:off x="631749" y="1258975"/>
            <a:ext cx="9987469" cy="584775"/>
          </a:xfrm>
          <a:prstGeom prst="rect">
            <a:avLst/>
          </a:prstGeom>
          <a:noFill/>
        </p:spPr>
        <p:txBody>
          <a:bodyPr wrap="square" rtlCol="0">
            <a:spAutoFit/>
          </a:bodyPr>
          <a:lstStyle/>
          <a:p>
            <a:r>
              <a:rPr lang="en-US" sz="1600" dirty="0">
                <a:latin typeface="Century Gothic" panose="020B0502020202020204" pitchFamily="34" charset="0"/>
              </a:rPr>
              <a:t>Text column is converted to vectors by TF-IDF method, which overcomes lot of shortcoming of count vectorizer or bag or words</a:t>
            </a:r>
          </a:p>
        </p:txBody>
      </p:sp>
      <p:pic>
        <p:nvPicPr>
          <p:cNvPr id="12" name="Picture 11">
            <a:extLst>
              <a:ext uri="{FF2B5EF4-FFF2-40B4-BE49-F238E27FC236}">
                <a16:creationId xmlns:a16="http://schemas.microsoft.com/office/drawing/2014/main" id="{9D140F3E-5A08-A387-80B7-2558028F9627}"/>
              </a:ext>
            </a:extLst>
          </p:cNvPr>
          <p:cNvPicPr>
            <a:picLocks noChangeAspect="1"/>
          </p:cNvPicPr>
          <p:nvPr/>
        </p:nvPicPr>
        <p:blipFill>
          <a:blip r:embed="rId3"/>
          <a:stretch>
            <a:fillRect/>
          </a:stretch>
        </p:blipFill>
        <p:spPr>
          <a:xfrm>
            <a:off x="650794" y="2445115"/>
            <a:ext cx="2592469" cy="1544590"/>
          </a:xfrm>
          <a:prstGeom prst="rect">
            <a:avLst/>
          </a:prstGeom>
        </p:spPr>
      </p:pic>
      <p:pic>
        <p:nvPicPr>
          <p:cNvPr id="3" name="Picture 2" descr="Koodoo">
            <a:extLst>
              <a:ext uri="{FF2B5EF4-FFF2-40B4-BE49-F238E27FC236}">
                <a16:creationId xmlns:a16="http://schemas.microsoft.com/office/drawing/2014/main" id="{88EE1FC2-1AFE-ED42-6D93-62DF67490CD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3202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0" grpId="0" animBg="1"/>
      <p:bldP spid="21" grpId="0" animBg="1"/>
      <p:bldP spid="25" grpId="0" animBg="1"/>
      <p:bldP spid="26" grpId="0" animBg="1"/>
      <p:bldP spid="29" grpId="0" animBg="1"/>
      <p:bldP spid="30" grpId="0" animBg="1"/>
      <p:bldP spid="33" grpId="0"/>
      <p:bldP spid="3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44436C-31F1-15F9-65E6-BE112DFE650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dirty="0">
                <a:solidFill>
                  <a:srgbClr val="FFFFFF"/>
                </a:solidFill>
                <a:latin typeface="Century Gothic" panose="020B0502020202020204" pitchFamily="34" charset="0"/>
              </a:rPr>
              <a:t>Approach &amp; Design</a:t>
            </a:r>
          </a:p>
        </p:txBody>
      </p:sp>
      <p:pic>
        <p:nvPicPr>
          <p:cNvPr id="4" name="Picture 2" descr="Koodoo">
            <a:extLst>
              <a:ext uri="{FF2B5EF4-FFF2-40B4-BE49-F238E27FC236}">
                <a16:creationId xmlns:a16="http://schemas.microsoft.com/office/drawing/2014/main" id="{B349D3D0-F2D8-E799-9969-7CC558D13AF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358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User flow for ‘</a:t>
            </a:r>
            <a:r>
              <a:rPr lang="en-US" dirty="0" err="1">
                <a:latin typeface="Century Gothic" panose="020B0502020202020204" pitchFamily="34" charset="0"/>
              </a:rPr>
              <a:t>TruthPredict</a:t>
            </a:r>
            <a:r>
              <a:rPr lang="en-US" dirty="0">
                <a:latin typeface="Century Gothic" panose="020B0502020202020204" pitchFamily="34" charset="0"/>
              </a:rPr>
              <a:t>’ package </a:t>
            </a:r>
          </a:p>
        </p:txBody>
      </p:sp>
      <p:pic>
        <p:nvPicPr>
          <p:cNvPr id="10" name="Picture 2" descr="How to download S&amp;P 500 data from Yahoo Finance using Python – Stoic Trader">
            <a:extLst>
              <a:ext uri="{FF2B5EF4-FFF2-40B4-BE49-F238E27FC236}">
                <a16:creationId xmlns:a16="http://schemas.microsoft.com/office/drawing/2014/main" id="{C6FCC952-10B6-5EE0-94E8-510386D389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2432" y="3425201"/>
            <a:ext cx="1384346" cy="721106"/>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353F66FE-5017-AB17-1514-47BE049E2E50}"/>
              </a:ext>
            </a:extLst>
          </p:cNvPr>
          <p:cNvCxnSpPr/>
          <p:nvPr/>
        </p:nvCxnSpPr>
        <p:spPr>
          <a:xfrm>
            <a:off x="2097243" y="3628900"/>
            <a:ext cx="4947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5DB88C6-D174-703F-C4BC-FC283AED24D3}"/>
              </a:ext>
            </a:extLst>
          </p:cNvPr>
          <p:cNvCxnSpPr>
            <a:cxnSpLocks/>
          </p:cNvCxnSpPr>
          <p:nvPr/>
        </p:nvCxnSpPr>
        <p:spPr>
          <a:xfrm>
            <a:off x="4479468" y="3647701"/>
            <a:ext cx="38941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2D7447A-BCDC-767B-4031-5AF833B1B65A}"/>
              </a:ext>
            </a:extLst>
          </p:cNvPr>
          <p:cNvCxnSpPr/>
          <p:nvPr/>
        </p:nvCxnSpPr>
        <p:spPr>
          <a:xfrm>
            <a:off x="3604025" y="2979953"/>
            <a:ext cx="0" cy="354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146" name="Picture 2" descr="Python Packages (and Modules!) Explained | by butteredwaffles | Medium">
            <a:extLst>
              <a:ext uri="{FF2B5EF4-FFF2-40B4-BE49-F238E27FC236}">
                <a16:creationId xmlns:a16="http://schemas.microsoft.com/office/drawing/2014/main" id="{84E80D3D-B511-455C-77B6-F91BF7852B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221" y="3100937"/>
            <a:ext cx="1457324" cy="1206062"/>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708B1D3F-1F8C-CE7F-175F-DC1F753566FF}"/>
              </a:ext>
            </a:extLst>
          </p:cNvPr>
          <p:cNvSpPr txBox="1"/>
          <p:nvPr/>
        </p:nvSpPr>
        <p:spPr>
          <a:xfrm>
            <a:off x="509585" y="2558933"/>
            <a:ext cx="1224212" cy="307777"/>
          </a:xfrm>
          <a:prstGeom prst="rect">
            <a:avLst/>
          </a:prstGeom>
          <a:noFill/>
        </p:spPr>
        <p:txBody>
          <a:bodyPr wrap="square" rtlCol="0">
            <a:spAutoFit/>
          </a:bodyPr>
          <a:lstStyle/>
          <a:p>
            <a:r>
              <a:rPr lang="en-US" sz="1400" dirty="0">
                <a:latin typeface="Century Gothic" panose="020B0502020202020204" pitchFamily="34" charset="0"/>
              </a:rPr>
              <a:t>TruthPredict</a:t>
            </a:r>
          </a:p>
        </p:txBody>
      </p:sp>
      <p:sp>
        <p:nvSpPr>
          <p:cNvPr id="27" name="TextBox 26">
            <a:extLst>
              <a:ext uri="{FF2B5EF4-FFF2-40B4-BE49-F238E27FC236}">
                <a16:creationId xmlns:a16="http://schemas.microsoft.com/office/drawing/2014/main" id="{A2F1FB69-1AF4-98A3-CA06-9798B1166374}"/>
              </a:ext>
            </a:extLst>
          </p:cNvPr>
          <p:cNvSpPr txBox="1"/>
          <p:nvPr/>
        </p:nvSpPr>
        <p:spPr>
          <a:xfrm>
            <a:off x="5387373" y="3312213"/>
            <a:ext cx="1667796" cy="430887"/>
          </a:xfrm>
          <a:prstGeom prst="rect">
            <a:avLst/>
          </a:prstGeom>
          <a:noFill/>
        </p:spPr>
        <p:txBody>
          <a:bodyPr wrap="square" rtlCol="0">
            <a:spAutoFit/>
          </a:bodyPr>
          <a:lstStyle/>
          <a:p>
            <a:pPr algn="ctr"/>
            <a:r>
              <a:rPr lang="en-US" sz="1100" dirty="0">
                <a:latin typeface="Century Gothic" panose="020B0502020202020204" pitchFamily="34" charset="0"/>
              </a:rPr>
              <a:t>Data cleaning &amp; Processing</a:t>
            </a:r>
          </a:p>
        </p:txBody>
      </p:sp>
      <p:pic>
        <p:nvPicPr>
          <p:cNvPr id="6152" name="Picture 8" descr="AutoML | AutoML">
            <a:extLst>
              <a:ext uri="{FF2B5EF4-FFF2-40B4-BE49-F238E27FC236}">
                <a16:creationId xmlns:a16="http://schemas.microsoft.com/office/drawing/2014/main" id="{64053C98-1D76-ECE3-A0E8-9BEA9BD1C135}"/>
              </a:ext>
            </a:extLst>
          </p:cNvPr>
          <p:cNvPicPr>
            <a:picLocks noChangeAspect="1" noChangeArrowheads="1"/>
          </p:cNvPicPr>
          <p:nvPr/>
        </p:nvPicPr>
        <p:blipFill>
          <a:blip r:embed="rId4">
            <a:alphaModFix/>
            <a:duotone>
              <a:prstClr val="black"/>
              <a:schemeClr val="tx2">
                <a:tint val="45000"/>
                <a:satMod val="400000"/>
              </a:schemeClr>
            </a:duotone>
            <a:extLst>
              <a:ext uri="{BEBA8EAE-BF5A-486C-A8C5-ECC9F3942E4B}">
                <a14:imgProps xmlns:a14="http://schemas.microsoft.com/office/drawing/2010/main">
                  <a14:imgLayer r:embed="rId5">
                    <a14:imgEffect>
                      <a14:artisticChalkSketch/>
                    </a14:imgEffect>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5411791" y="3802505"/>
            <a:ext cx="1586246" cy="854968"/>
          </a:xfrm>
          <a:prstGeom prst="rect">
            <a:avLst/>
          </a:prstGeom>
          <a:noFill/>
          <a:extLst>
            <a:ext uri="{909E8E84-426E-40DD-AFC4-6F175D3DCCD1}">
              <a14:hiddenFill xmlns:a14="http://schemas.microsoft.com/office/drawing/2010/main">
                <a:solidFill>
                  <a:srgbClr val="FFFFFF"/>
                </a:solidFill>
              </a14:hiddenFill>
            </a:ext>
          </a:extLst>
        </p:spPr>
      </p:pic>
      <p:cxnSp>
        <p:nvCxnSpPr>
          <p:cNvPr id="30" name="Straight Arrow Connector 29">
            <a:extLst>
              <a:ext uri="{FF2B5EF4-FFF2-40B4-BE49-F238E27FC236}">
                <a16:creationId xmlns:a16="http://schemas.microsoft.com/office/drawing/2014/main" id="{4868445F-7F98-1FD9-E045-D87423EE847D}"/>
              </a:ext>
            </a:extLst>
          </p:cNvPr>
          <p:cNvCxnSpPr>
            <a:cxnSpLocks/>
          </p:cNvCxnSpPr>
          <p:nvPr/>
        </p:nvCxnSpPr>
        <p:spPr>
          <a:xfrm>
            <a:off x="7224774" y="3628525"/>
            <a:ext cx="470441" cy="3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092BC1A-0C3C-5ADC-5308-44671998938A}"/>
              </a:ext>
            </a:extLst>
          </p:cNvPr>
          <p:cNvSpPr txBox="1"/>
          <p:nvPr/>
        </p:nvSpPr>
        <p:spPr>
          <a:xfrm>
            <a:off x="7843838" y="2240189"/>
            <a:ext cx="1771361" cy="307777"/>
          </a:xfrm>
          <a:prstGeom prst="rect">
            <a:avLst/>
          </a:prstGeom>
          <a:noFill/>
        </p:spPr>
        <p:txBody>
          <a:bodyPr wrap="square" rtlCol="0">
            <a:spAutoFit/>
          </a:bodyPr>
          <a:lstStyle/>
          <a:p>
            <a:pPr algn="ctr"/>
            <a:r>
              <a:rPr lang="en-US" sz="1400" dirty="0">
                <a:latin typeface="Century Gothic" panose="020B0502020202020204" pitchFamily="34" charset="0"/>
              </a:rPr>
              <a:t>Model files</a:t>
            </a:r>
          </a:p>
        </p:txBody>
      </p:sp>
      <p:sp>
        <p:nvSpPr>
          <p:cNvPr id="37" name="TextBox 36">
            <a:extLst>
              <a:ext uri="{FF2B5EF4-FFF2-40B4-BE49-F238E27FC236}">
                <a16:creationId xmlns:a16="http://schemas.microsoft.com/office/drawing/2014/main" id="{8013235F-DFF4-AE23-5F93-98F562EFF350}"/>
              </a:ext>
            </a:extLst>
          </p:cNvPr>
          <p:cNvSpPr txBox="1"/>
          <p:nvPr/>
        </p:nvSpPr>
        <p:spPr>
          <a:xfrm>
            <a:off x="10232807" y="2240188"/>
            <a:ext cx="1519237" cy="307777"/>
          </a:xfrm>
          <a:prstGeom prst="rect">
            <a:avLst/>
          </a:prstGeom>
          <a:noFill/>
        </p:spPr>
        <p:txBody>
          <a:bodyPr wrap="square" rtlCol="0">
            <a:spAutoFit/>
          </a:bodyPr>
          <a:lstStyle/>
          <a:p>
            <a:pPr algn="ctr"/>
            <a:r>
              <a:rPr lang="en-US" sz="1400" dirty="0">
                <a:latin typeface="Century Gothic" panose="020B0502020202020204" pitchFamily="34" charset="0"/>
              </a:rPr>
              <a:t>Prediction</a:t>
            </a:r>
          </a:p>
        </p:txBody>
      </p:sp>
      <p:cxnSp>
        <p:nvCxnSpPr>
          <p:cNvPr id="36" name="Straight Arrow Connector 35">
            <a:extLst>
              <a:ext uri="{FF2B5EF4-FFF2-40B4-BE49-F238E27FC236}">
                <a16:creationId xmlns:a16="http://schemas.microsoft.com/office/drawing/2014/main" id="{05C107B0-C559-B63A-4607-5131265EC2AF}"/>
              </a:ext>
            </a:extLst>
          </p:cNvPr>
          <p:cNvCxnSpPr>
            <a:cxnSpLocks/>
          </p:cNvCxnSpPr>
          <p:nvPr/>
        </p:nvCxnSpPr>
        <p:spPr>
          <a:xfrm>
            <a:off x="9824741" y="3628443"/>
            <a:ext cx="470441" cy="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58" name="Picture 14" descr="Python Package Index - Wikipedia">
            <a:extLst>
              <a:ext uri="{FF2B5EF4-FFF2-40B4-BE49-F238E27FC236}">
                <a16:creationId xmlns:a16="http://schemas.microsoft.com/office/drawing/2014/main" id="{0E48D439-DC76-F9C4-1338-9B35D4BA6A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70883" y="3895965"/>
            <a:ext cx="1010457" cy="757843"/>
          </a:xfrm>
          <a:prstGeom prst="rect">
            <a:avLst/>
          </a:prstGeom>
          <a:noFill/>
          <a:extLst>
            <a:ext uri="{909E8E84-426E-40DD-AFC4-6F175D3DCCD1}">
              <a14:hiddenFill xmlns:a14="http://schemas.microsoft.com/office/drawing/2010/main">
                <a:solidFill>
                  <a:srgbClr val="FFFFFF"/>
                </a:solidFill>
              </a14:hiddenFill>
            </a:ext>
          </a:extLst>
        </p:spPr>
      </p:pic>
      <p:pic>
        <p:nvPicPr>
          <p:cNvPr id="6160" name="Picture 16" descr="Statistical Analysis Icons - Free SVG &amp; PNG Statistical Analysis Images -  Noun Project">
            <a:extLst>
              <a:ext uri="{FF2B5EF4-FFF2-40B4-BE49-F238E27FC236}">
                <a16:creationId xmlns:a16="http://schemas.microsoft.com/office/drawing/2014/main" id="{FDA21045-12B6-C792-B3FC-C1F0608F0DC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86840" y="2620786"/>
            <a:ext cx="668862" cy="668862"/>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a:extLst>
              <a:ext uri="{FF2B5EF4-FFF2-40B4-BE49-F238E27FC236}">
                <a16:creationId xmlns:a16="http://schemas.microsoft.com/office/drawing/2014/main" id="{FC6CCE0E-8F16-C980-EB3A-F0D48D3CEC96}"/>
              </a:ext>
            </a:extLst>
          </p:cNvPr>
          <p:cNvSpPr txBox="1"/>
          <p:nvPr/>
        </p:nvSpPr>
        <p:spPr>
          <a:xfrm>
            <a:off x="5112565" y="4653808"/>
            <a:ext cx="2214413" cy="261610"/>
          </a:xfrm>
          <a:prstGeom prst="rect">
            <a:avLst/>
          </a:prstGeom>
          <a:noFill/>
        </p:spPr>
        <p:txBody>
          <a:bodyPr wrap="square" rtlCol="0">
            <a:spAutoFit/>
          </a:bodyPr>
          <a:lstStyle/>
          <a:p>
            <a:pPr algn="ctr"/>
            <a:r>
              <a:rPr lang="en-US" sz="1100" dirty="0">
                <a:latin typeface="Century Gothic" panose="020B0502020202020204" pitchFamily="34" charset="0"/>
              </a:rPr>
              <a:t>ML algorithms</a:t>
            </a:r>
          </a:p>
        </p:txBody>
      </p:sp>
      <p:sp>
        <p:nvSpPr>
          <p:cNvPr id="40" name="TextBox 39">
            <a:extLst>
              <a:ext uri="{FF2B5EF4-FFF2-40B4-BE49-F238E27FC236}">
                <a16:creationId xmlns:a16="http://schemas.microsoft.com/office/drawing/2014/main" id="{77BDC3BB-EF1E-CB68-B0B2-7ABEED94EFD4}"/>
              </a:ext>
            </a:extLst>
          </p:cNvPr>
          <p:cNvSpPr txBox="1"/>
          <p:nvPr/>
        </p:nvSpPr>
        <p:spPr>
          <a:xfrm>
            <a:off x="5721268" y="2216755"/>
            <a:ext cx="993225" cy="307777"/>
          </a:xfrm>
          <a:prstGeom prst="rect">
            <a:avLst/>
          </a:prstGeom>
          <a:noFill/>
        </p:spPr>
        <p:txBody>
          <a:bodyPr wrap="square" rtlCol="0">
            <a:spAutoFit/>
          </a:bodyPr>
          <a:lstStyle/>
          <a:p>
            <a:r>
              <a:rPr lang="en-US" sz="1400" dirty="0">
                <a:latin typeface="Century Gothic" panose="020B0502020202020204" pitchFamily="34" charset="0"/>
              </a:rPr>
              <a:t>Training</a:t>
            </a:r>
          </a:p>
        </p:txBody>
      </p:sp>
      <p:sp>
        <p:nvSpPr>
          <p:cNvPr id="3" name="TextBox 2">
            <a:extLst>
              <a:ext uri="{FF2B5EF4-FFF2-40B4-BE49-F238E27FC236}">
                <a16:creationId xmlns:a16="http://schemas.microsoft.com/office/drawing/2014/main" id="{3E0AFE87-5C0F-049F-420C-BE4A75AC3D51}"/>
              </a:ext>
            </a:extLst>
          </p:cNvPr>
          <p:cNvSpPr txBox="1"/>
          <p:nvPr/>
        </p:nvSpPr>
        <p:spPr>
          <a:xfrm>
            <a:off x="509585" y="5486400"/>
            <a:ext cx="1472847" cy="369332"/>
          </a:xfrm>
          <a:prstGeom prst="rect">
            <a:avLst/>
          </a:prstGeom>
          <a:noFill/>
        </p:spPr>
        <p:txBody>
          <a:bodyPr wrap="square" rtlCol="0">
            <a:spAutoFit/>
          </a:bodyPr>
          <a:lstStyle/>
          <a:p>
            <a:pPr algn="ctr"/>
            <a:r>
              <a:rPr lang="en-US" b="1" dirty="0"/>
              <a:t>Stage 1</a:t>
            </a:r>
          </a:p>
        </p:txBody>
      </p:sp>
      <p:sp>
        <p:nvSpPr>
          <p:cNvPr id="4" name="TextBox 3">
            <a:extLst>
              <a:ext uri="{FF2B5EF4-FFF2-40B4-BE49-F238E27FC236}">
                <a16:creationId xmlns:a16="http://schemas.microsoft.com/office/drawing/2014/main" id="{F5497F8B-AB02-C718-FAAE-B29E0F233B63}"/>
              </a:ext>
            </a:extLst>
          </p:cNvPr>
          <p:cNvSpPr txBox="1"/>
          <p:nvPr/>
        </p:nvSpPr>
        <p:spPr>
          <a:xfrm>
            <a:off x="2931289" y="5486400"/>
            <a:ext cx="1472847" cy="369332"/>
          </a:xfrm>
          <a:prstGeom prst="rect">
            <a:avLst/>
          </a:prstGeom>
          <a:noFill/>
        </p:spPr>
        <p:txBody>
          <a:bodyPr wrap="square" rtlCol="0">
            <a:spAutoFit/>
          </a:bodyPr>
          <a:lstStyle/>
          <a:p>
            <a:pPr algn="ctr"/>
            <a:r>
              <a:rPr lang="en-US" b="1" dirty="0"/>
              <a:t>Stage 2</a:t>
            </a:r>
          </a:p>
        </p:txBody>
      </p:sp>
      <p:sp>
        <p:nvSpPr>
          <p:cNvPr id="5" name="TextBox 4">
            <a:extLst>
              <a:ext uri="{FF2B5EF4-FFF2-40B4-BE49-F238E27FC236}">
                <a16:creationId xmlns:a16="http://schemas.microsoft.com/office/drawing/2014/main" id="{B04B9974-4EA7-B93B-6E7F-876B5C6C4E64}"/>
              </a:ext>
            </a:extLst>
          </p:cNvPr>
          <p:cNvSpPr txBox="1"/>
          <p:nvPr/>
        </p:nvSpPr>
        <p:spPr>
          <a:xfrm>
            <a:off x="5481456" y="5486400"/>
            <a:ext cx="1472847" cy="369332"/>
          </a:xfrm>
          <a:prstGeom prst="rect">
            <a:avLst/>
          </a:prstGeom>
          <a:noFill/>
        </p:spPr>
        <p:txBody>
          <a:bodyPr wrap="square" rtlCol="0">
            <a:spAutoFit/>
          </a:bodyPr>
          <a:lstStyle/>
          <a:p>
            <a:pPr algn="ctr"/>
            <a:r>
              <a:rPr lang="en-US" b="1" dirty="0"/>
              <a:t>Stage 3</a:t>
            </a:r>
          </a:p>
        </p:txBody>
      </p:sp>
      <p:sp>
        <p:nvSpPr>
          <p:cNvPr id="6" name="TextBox 5">
            <a:extLst>
              <a:ext uri="{FF2B5EF4-FFF2-40B4-BE49-F238E27FC236}">
                <a16:creationId xmlns:a16="http://schemas.microsoft.com/office/drawing/2014/main" id="{0867095C-F427-7174-61C7-B59E942BAF9B}"/>
              </a:ext>
            </a:extLst>
          </p:cNvPr>
          <p:cNvSpPr txBox="1"/>
          <p:nvPr/>
        </p:nvSpPr>
        <p:spPr>
          <a:xfrm>
            <a:off x="8112175" y="5486400"/>
            <a:ext cx="1472847" cy="369332"/>
          </a:xfrm>
          <a:prstGeom prst="rect">
            <a:avLst/>
          </a:prstGeom>
          <a:noFill/>
        </p:spPr>
        <p:txBody>
          <a:bodyPr wrap="square" rtlCol="0">
            <a:spAutoFit/>
          </a:bodyPr>
          <a:lstStyle/>
          <a:p>
            <a:pPr algn="ctr"/>
            <a:r>
              <a:rPr lang="en-US" b="1" dirty="0"/>
              <a:t>Stage 4</a:t>
            </a:r>
          </a:p>
        </p:txBody>
      </p:sp>
      <p:sp>
        <p:nvSpPr>
          <p:cNvPr id="7" name="Left Brace 6">
            <a:extLst>
              <a:ext uri="{FF2B5EF4-FFF2-40B4-BE49-F238E27FC236}">
                <a16:creationId xmlns:a16="http://schemas.microsoft.com/office/drawing/2014/main" id="{1D147E3D-26DA-D906-8621-D90D9F93382E}"/>
              </a:ext>
            </a:extLst>
          </p:cNvPr>
          <p:cNvSpPr/>
          <p:nvPr/>
        </p:nvSpPr>
        <p:spPr>
          <a:xfrm rot="16200000">
            <a:off x="937234" y="4294559"/>
            <a:ext cx="512352" cy="157804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a:extLst>
              <a:ext uri="{FF2B5EF4-FFF2-40B4-BE49-F238E27FC236}">
                <a16:creationId xmlns:a16="http://schemas.microsoft.com/office/drawing/2014/main" id="{9C07F598-B62B-9D04-D914-D82F00EF8425}"/>
              </a:ext>
            </a:extLst>
          </p:cNvPr>
          <p:cNvSpPr/>
          <p:nvPr/>
        </p:nvSpPr>
        <p:spPr>
          <a:xfrm rot="16200000">
            <a:off x="3270437" y="4294559"/>
            <a:ext cx="512352" cy="157804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 name="Left Brace 8">
            <a:extLst>
              <a:ext uri="{FF2B5EF4-FFF2-40B4-BE49-F238E27FC236}">
                <a16:creationId xmlns:a16="http://schemas.microsoft.com/office/drawing/2014/main" id="{1D48B654-7C1E-4E07-4562-0DFC65BFA792}"/>
              </a:ext>
            </a:extLst>
          </p:cNvPr>
          <p:cNvSpPr/>
          <p:nvPr/>
        </p:nvSpPr>
        <p:spPr>
          <a:xfrm rot="16200000">
            <a:off x="5920219" y="4294558"/>
            <a:ext cx="512352" cy="157804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e 11">
            <a:extLst>
              <a:ext uri="{FF2B5EF4-FFF2-40B4-BE49-F238E27FC236}">
                <a16:creationId xmlns:a16="http://schemas.microsoft.com/office/drawing/2014/main" id="{2EE10534-6829-5FF6-D4A9-406D8E27DDD7}"/>
              </a:ext>
            </a:extLst>
          </p:cNvPr>
          <p:cNvSpPr/>
          <p:nvPr/>
        </p:nvSpPr>
        <p:spPr>
          <a:xfrm rot="16200000">
            <a:off x="8570001" y="4294558"/>
            <a:ext cx="512352" cy="157804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7" name="Picture 12" descr="User icons for free download | Freepik">
            <a:extLst>
              <a:ext uri="{FF2B5EF4-FFF2-40B4-BE49-F238E27FC236}">
                <a16:creationId xmlns:a16="http://schemas.microsoft.com/office/drawing/2014/main" id="{0220439E-3CA8-1D01-19AB-B50AECAF797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401712" y="2399136"/>
            <a:ext cx="409907" cy="40990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841B4584-1AFA-2836-E583-4A5E2975CCF9}"/>
              </a:ext>
            </a:extLst>
          </p:cNvPr>
          <p:cNvSpPr txBox="1"/>
          <p:nvPr/>
        </p:nvSpPr>
        <p:spPr>
          <a:xfrm>
            <a:off x="2411492" y="2070472"/>
            <a:ext cx="2512440" cy="307777"/>
          </a:xfrm>
          <a:prstGeom prst="rect">
            <a:avLst/>
          </a:prstGeom>
          <a:noFill/>
        </p:spPr>
        <p:txBody>
          <a:bodyPr wrap="square" rtlCol="0">
            <a:spAutoFit/>
          </a:bodyPr>
          <a:lstStyle/>
          <a:p>
            <a:r>
              <a:rPr lang="en-US" sz="1400" dirty="0">
                <a:latin typeface="Century Gothic" panose="020B0502020202020204" pitchFamily="34" charset="0"/>
              </a:rPr>
              <a:t>Installation &amp; input feed</a:t>
            </a:r>
          </a:p>
        </p:txBody>
      </p:sp>
      <p:pic>
        <p:nvPicPr>
          <p:cNvPr id="8194" name="Picture 2" descr="Deploy Machine Learning | Machine Learning for Engineers">
            <a:extLst>
              <a:ext uri="{FF2B5EF4-FFF2-40B4-BE49-F238E27FC236}">
                <a16:creationId xmlns:a16="http://schemas.microsoft.com/office/drawing/2014/main" id="{689BEA42-D99F-9CF6-8BB0-D98E02FAEC7F}"/>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41882" t="11029" r="37762" b="8542"/>
          <a:stretch/>
        </p:blipFill>
        <p:spPr bwMode="auto">
          <a:xfrm>
            <a:off x="8685228" y="3020331"/>
            <a:ext cx="513427" cy="62771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Deploy Machine Learning | Machine Learning for Engineers">
            <a:extLst>
              <a:ext uri="{FF2B5EF4-FFF2-40B4-BE49-F238E27FC236}">
                <a16:creationId xmlns:a16="http://schemas.microsoft.com/office/drawing/2014/main" id="{D38EADEF-A90C-A41E-9AAB-21AB9ABEF484}"/>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41882" t="11029" r="37762" b="8542"/>
          <a:stretch/>
        </p:blipFill>
        <p:spPr bwMode="auto">
          <a:xfrm>
            <a:off x="8166399" y="3335265"/>
            <a:ext cx="564770" cy="69048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12" descr="User icons for free download | Freepik">
            <a:extLst>
              <a:ext uri="{FF2B5EF4-FFF2-40B4-BE49-F238E27FC236}">
                <a16:creationId xmlns:a16="http://schemas.microsoft.com/office/drawing/2014/main" id="{D3E05066-7E2B-2851-09C9-04E670787A2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96393" y="4374706"/>
            <a:ext cx="409907" cy="409907"/>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Straight Arrow Connector 27">
            <a:extLst>
              <a:ext uri="{FF2B5EF4-FFF2-40B4-BE49-F238E27FC236}">
                <a16:creationId xmlns:a16="http://schemas.microsoft.com/office/drawing/2014/main" id="{E5E22F8A-85FE-2643-BAA0-B1DD53330004}"/>
              </a:ext>
            </a:extLst>
          </p:cNvPr>
          <p:cNvCxnSpPr/>
          <p:nvPr/>
        </p:nvCxnSpPr>
        <p:spPr>
          <a:xfrm flipV="1">
            <a:off x="10101346" y="3802505"/>
            <a:ext cx="0" cy="4274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C016851-7B65-189C-2A4A-66EDC7A5ED7D}"/>
              </a:ext>
            </a:extLst>
          </p:cNvPr>
          <p:cNvSpPr txBox="1"/>
          <p:nvPr/>
        </p:nvSpPr>
        <p:spPr>
          <a:xfrm>
            <a:off x="9615199" y="4835545"/>
            <a:ext cx="1771361" cy="523220"/>
          </a:xfrm>
          <a:prstGeom prst="rect">
            <a:avLst/>
          </a:prstGeom>
          <a:noFill/>
        </p:spPr>
        <p:txBody>
          <a:bodyPr wrap="square" rtlCol="0">
            <a:spAutoFit/>
          </a:bodyPr>
          <a:lstStyle/>
          <a:p>
            <a:pPr algn="ctr"/>
            <a:r>
              <a:rPr lang="en-US" sz="1400" dirty="0">
                <a:latin typeface="Century Gothic" panose="020B0502020202020204" pitchFamily="34" charset="0"/>
              </a:rPr>
              <a:t>User test input (</a:t>
            </a:r>
            <a:r>
              <a:rPr lang="en-US" sz="1400" dirty="0" err="1">
                <a:latin typeface="Century Gothic" panose="020B0502020202020204" pitchFamily="34" charset="0"/>
              </a:rPr>
              <a:t>json</a:t>
            </a:r>
            <a:r>
              <a:rPr lang="en-US" sz="1400" dirty="0">
                <a:latin typeface="Century Gothic" panose="020B0502020202020204" pitchFamily="34" charset="0"/>
              </a:rPr>
              <a:t>)</a:t>
            </a:r>
          </a:p>
        </p:txBody>
      </p:sp>
      <p:pic>
        <p:nvPicPr>
          <p:cNvPr id="8198" name="Picture 6" descr="True false test pixel perfect linear icon By bsd studio | TheHungryJPEG">
            <a:extLst>
              <a:ext uri="{FF2B5EF4-FFF2-40B4-BE49-F238E27FC236}">
                <a16:creationId xmlns:a16="http://schemas.microsoft.com/office/drawing/2014/main" id="{95F1194E-7A59-648D-2881-D86B358BE0B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17444" t="11250" r="15788" b="25007"/>
          <a:stretch/>
        </p:blipFill>
        <p:spPr bwMode="auto">
          <a:xfrm>
            <a:off x="10673466" y="3002297"/>
            <a:ext cx="996505" cy="95135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Koodoo">
            <a:extLst>
              <a:ext uri="{FF2B5EF4-FFF2-40B4-BE49-F238E27FC236}">
                <a16:creationId xmlns:a16="http://schemas.microsoft.com/office/drawing/2014/main" id="{804A3299-D687-B274-CD33-B7DBF3F42409}"/>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409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146"/>
                                        </p:tgtEl>
                                        <p:attrNameLst>
                                          <p:attrName>style.visibility</p:attrName>
                                        </p:attrNameLst>
                                      </p:cBhvr>
                                      <p:to>
                                        <p:strVal val="visible"/>
                                      </p:to>
                                    </p:set>
                                    <p:animEffect transition="in" filter="fade">
                                      <p:cBhvr>
                                        <p:cTn id="15" dur="500"/>
                                        <p:tgtEl>
                                          <p:spTgt spid="6146"/>
                                        </p:tgtEl>
                                      </p:cBhvr>
                                    </p:animEffect>
                                  </p:childTnLst>
                                </p:cTn>
                              </p:par>
                              <p:par>
                                <p:cTn id="16" presetID="10" presetClass="entr" presetSubtype="0" fill="hold" nodeType="withEffect">
                                  <p:stCondLst>
                                    <p:cond delay="0"/>
                                  </p:stCondLst>
                                  <p:childTnLst>
                                    <p:set>
                                      <p:cBhvr>
                                        <p:cTn id="17" dur="1" fill="hold">
                                          <p:stCondLst>
                                            <p:cond delay="0"/>
                                          </p:stCondLst>
                                        </p:cTn>
                                        <p:tgtEl>
                                          <p:spTgt spid="6158"/>
                                        </p:tgtEl>
                                        <p:attrNameLst>
                                          <p:attrName>style.visibility</p:attrName>
                                        </p:attrNameLst>
                                      </p:cBhvr>
                                      <p:to>
                                        <p:strVal val="visible"/>
                                      </p:to>
                                    </p:set>
                                    <p:animEffect transition="in" filter="fade">
                                      <p:cBhvr>
                                        <p:cTn id="18" dur="500"/>
                                        <p:tgtEl>
                                          <p:spTgt spid="615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fade">
                                      <p:cBhvr>
                                        <p:cTn id="60" dur="500"/>
                                        <p:tgtEl>
                                          <p:spTgt spid="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500"/>
                                        <p:tgtEl>
                                          <p:spTgt spid="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fade">
                                      <p:cBhvr>
                                        <p:cTn id="68" dur="500"/>
                                        <p:tgtEl>
                                          <p:spTgt spid="40"/>
                                        </p:tgtEl>
                                      </p:cBhvr>
                                    </p:animEffect>
                                  </p:childTnLst>
                                </p:cTn>
                              </p:par>
                              <p:par>
                                <p:cTn id="69" presetID="10" presetClass="entr" presetSubtype="0" fill="hold" nodeType="withEffect">
                                  <p:stCondLst>
                                    <p:cond delay="0"/>
                                  </p:stCondLst>
                                  <p:childTnLst>
                                    <p:set>
                                      <p:cBhvr>
                                        <p:cTn id="70" dur="1" fill="hold">
                                          <p:stCondLst>
                                            <p:cond delay="0"/>
                                          </p:stCondLst>
                                        </p:cTn>
                                        <p:tgtEl>
                                          <p:spTgt spid="6160"/>
                                        </p:tgtEl>
                                        <p:attrNameLst>
                                          <p:attrName>style.visibility</p:attrName>
                                        </p:attrNameLst>
                                      </p:cBhvr>
                                      <p:to>
                                        <p:strVal val="visible"/>
                                      </p:to>
                                    </p:set>
                                    <p:animEffect transition="in" filter="fade">
                                      <p:cBhvr>
                                        <p:cTn id="71" dur="500"/>
                                        <p:tgtEl>
                                          <p:spTgt spid="6160"/>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7"/>
                                        </p:tgtEl>
                                        <p:attrNameLst>
                                          <p:attrName>style.visibility</p:attrName>
                                        </p:attrNameLst>
                                      </p:cBhvr>
                                      <p:to>
                                        <p:strVal val="visible"/>
                                      </p:to>
                                    </p:set>
                                    <p:animEffect transition="in" filter="fade">
                                      <p:cBhvr>
                                        <p:cTn id="76" dur="500"/>
                                        <p:tgtEl>
                                          <p:spTgt spid="27"/>
                                        </p:tgtEl>
                                      </p:cBhvr>
                                    </p:animEffect>
                                  </p:childTnLst>
                                </p:cTn>
                              </p:par>
                              <p:par>
                                <p:cTn id="77" presetID="10" presetClass="entr" presetSubtype="0" fill="hold" nodeType="withEffect">
                                  <p:stCondLst>
                                    <p:cond delay="0"/>
                                  </p:stCondLst>
                                  <p:childTnLst>
                                    <p:set>
                                      <p:cBhvr>
                                        <p:cTn id="78" dur="1" fill="hold">
                                          <p:stCondLst>
                                            <p:cond delay="0"/>
                                          </p:stCondLst>
                                        </p:cTn>
                                        <p:tgtEl>
                                          <p:spTgt spid="6152"/>
                                        </p:tgtEl>
                                        <p:attrNameLst>
                                          <p:attrName>style.visibility</p:attrName>
                                        </p:attrNameLst>
                                      </p:cBhvr>
                                      <p:to>
                                        <p:strVal val="visible"/>
                                      </p:to>
                                    </p:set>
                                    <p:animEffect transition="in" filter="fade">
                                      <p:cBhvr>
                                        <p:cTn id="79" dur="500"/>
                                        <p:tgtEl>
                                          <p:spTgt spid="615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fade">
                                      <p:cBhvr>
                                        <p:cTn id="82" dur="500"/>
                                        <p:tgtEl>
                                          <p:spTgt spid="38"/>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5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fade">
                                      <p:cBhvr>
                                        <p:cTn id="92" dur="500"/>
                                        <p:tgtEl>
                                          <p:spTgt spid="1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6"/>
                                        </p:tgtEl>
                                        <p:attrNameLst>
                                          <p:attrName>style.visibility</p:attrName>
                                        </p:attrNameLst>
                                      </p:cBhvr>
                                      <p:to>
                                        <p:strVal val="visible"/>
                                      </p:to>
                                    </p:set>
                                    <p:animEffect transition="in" filter="fade">
                                      <p:cBhvr>
                                        <p:cTn id="95" dur="500"/>
                                        <p:tgtEl>
                                          <p:spTgt spid="6"/>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8194"/>
                                        </p:tgtEl>
                                        <p:attrNameLst>
                                          <p:attrName>style.visibility</p:attrName>
                                        </p:attrNameLst>
                                      </p:cBhvr>
                                      <p:to>
                                        <p:strVal val="visible"/>
                                      </p:to>
                                    </p:set>
                                    <p:animEffect transition="in" filter="fade">
                                      <p:cBhvr>
                                        <p:cTn id="100" dur="500"/>
                                        <p:tgtEl>
                                          <p:spTgt spid="8194"/>
                                        </p:tgtEl>
                                      </p:cBhvr>
                                    </p:animEffect>
                                  </p:childTnLst>
                                </p:cTn>
                              </p:par>
                              <p:par>
                                <p:cTn id="101" presetID="10" presetClass="entr" presetSubtype="0" fill="hold" nodeType="withEffect">
                                  <p:stCondLst>
                                    <p:cond delay="0"/>
                                  </p:stCondLst>
                                  <p:childTnLst>
                                    <p:set>
                                      <p:cBhvr>
                                        <p:cTn id="102" dur="1" fill="hold">
                                          <p:stCondLst>
                                            <p:cond delay="0"/>
                                          </p:stCondLst>
                                        </p:cTn>
                                        <p:tgtEl>
                                          <p:spTgt spid="22"/>
                                        </p:tgtEl>
                                        <p:attrNameLst>
                                          <p:attrName>style.visibility</p:attrName>
                                        </p:attrNameLst>
                                      </p:cBhvr>
                                      <p:to>
                                        <p:strVal val="visible"/>
                                      </p:to>
                                    </p:set>
                                    <p:animEffect transition="in" filter="fade">
                                      <p:cBhvr>
                                        <p:cTn id="103" dur="500"/>
                                        <p:tgtEl>
                                          <p:spTgt spid="2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31"/>
                                        </p:tgtEl>
                                        <p:attrNameLst>
                                          <p:attrName>style.visibility</p:attrName>
                                        </p:attrNameLst>
                                      </p:cBhvr>
                                      <p:to>
                                        <p:strVal val="visible"/>
                                      </p:to>
                                    </p:set>
                                    <p:animEffect transition="in" filter="fade">
                                      <p:cBhvr>
                                        <p:cTn id="106" dur="500"/>
                                        <p:tgtEl>
                                          <p:spTgt spid="31"/>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36"/>
                                        </p:tgtEl>
                                        <p:attrNameLst>
                                          <p:attrName>style.visibility</p:attrName>
                                        </p:attrNameLst>
                                      </p:cBhvr>
                                      <p:to>
                                        <p:strVal val="visible"/>
                                      </p:to>
                                    </p:set>
                                    <p:animEffect transition="in" filter="fade">
                                      <p:cBhvr>
                                        <p:cTn id="111" dur="500"/>
                                        <p:tgtEl>
                                          <p:spTgt spid="36"/>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grpId="0" nodeType="clickEffect">
                                  <p:stCondLst>
                                    <p:cond delay="0"/>
                                  </p:stCondLst>
                                  <p:childTnLst>
                                    <p:set>
                                      <p:cBhvr>
                                        <p:cTn id="115" dur="1" fill="hold">
                                          <p:stCondLst>
                                            <p:cond delay="0"/>
                                          </p:stCondLst>
                                        </p:cTn>
                                        <p:tgtEl>
                                          <p:spTgt spid="29"/>
                                        </p:tgtEl>
                                        <p:attrNameLst>
                                          <p:attrName>style.visibility</p:attrName>
                                        </p:attrNameLst>
                                      </p:cBhvr>
                                      <p:to>
                                        <p:strVal val="visible"/>
                                      </p:to>
                                    </p:set>
                                    <p:animEffect transition="in" filter="fade">
                                      <p:cBhvr>
                                        <p:cTn id="116" dur="500"/>
                                        <p:tgtEl>
                                          <p:spTgt spid="29"/>
                                        </p:tgtEl>
                                      </p:cBhvr>
                                    </p:animEffect>
                                  </p:childTnLst>
                                </p:cTn>
                              </p:par>
                              <p:par>
                                <p:cTn id="117" presetID="10" presetClass="entr" presetSubtype="0" fill="hold" nodeType="withEffect">
                                  <p:stCondLst>
                                    <p:cond delay="0"/>
                                  </p:stCondLst>
                                  <p:childTnLst>
                                    <p:set>
                                      <p:cBhvr>
                                        <p:cTn id="118" dur="1" fill="hold">
                                          <p:stCondLst>
                                            <p:cond delay="0"/>
                                          </p:stCondLst>
                                        </p:cTn>
                                        <p:tgtEl>
                                          <p:spTgt spid="23"/>
                                        </p:tgtEl>
                                        <p:attrNameLst>
                                          <p:attrName>style.visibility</p:attrName>
                                        </p:attrNameLst>
                                      </p:cBhvr>
                                      <p:to>
                                        <p:strVal val="visible"/>
                                      </p:to>
                                    </p:set>
                                    <p:animEffect transition="in" filter="fade">
                                      <p:cBhvr>
                                        <p:cTn id="119" dur="500"/>
                                        <p:tgtEl>
                                          <p:spTgt spid="23"/>
                                        </p:tgtEl>
                                      </p:cBhvr>
                                    </p:animEffect>
                                  </p:childTnLst>
                                </p:cTn>
                              </p:par>
                              <p:par>
                                <p:cTn id="120" presetID="10" presetClass="entr" presetSubtype="0" fill="hold" nodeType="withEffect">
                                  <p:stCondLst>
                                    <p:cond delay="0"/>
                                  </p:stCondLst>
                                  <p:childTnLst>
                                    <p:set>
                                      <p:cBhvr>
                                        <p:cTn id="121" dur="1" fill="hold">
                                          <p:stCondLst>
                                            <p:cond delay="0"/>
                                          </p:stCondLst>
                                        </p:cTn>
                                        <p:tgtEl>
                                          <p:spTgt spid="28"/>
                                        </p:tgtEl>
                                        <p:attrNameLst>
                                          <p:attrName>style.visibility</p:attrName>
                                        </p:attrNameLst>
                                      </p:cBhvr>
                                      <p:to>
                                        <p:strVal val="visible"/>
                                      </p:to>
                                    </p:set>
                                    <p:animEffect transition="in" filter="fade">
                                      <p:cBhvr>
                                        <p:cTn id="122" dur="500"/>
                                        <p:tgtEl>
                                          <p:spTgt spid="28"/>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37"/>
                                        </p:tgtEl>
                                        <p:attrNameLst>
                                          <p:attrName>style.visibility</p:attrName>
                                        </p:attrNameLst>
                                      </p:cBhvr>
                                      <p:to>
                                        <p:strVal val="visible"/>
                                      </p:to>
                                    </p:set>
                                    <p:animEffect transition="in" filter="fade">
                                      <p:cBhvr>
                                        <p:cTn id="127" dur="500"/>
                                        <p:tgtEl>
                                          <p:spTgt spid="37"/>
                                        </p:tgtEl>
                                      </p:cBhvr>
                                    </p:animEffect>
                                  </p:childTnLst>
                                </p:cTn>
                              </p:par>
                              <p:par>
                                <p:cTn id="128" presetID="10" presetClass="entr" presetSubtype="0" fill="hold" nodeType="withEffect">
                                  <p:stCondLst>
                                    <p:cond delay="0"/>
                                  </p:stCondLst>
                                  <p:childTnLst>
                                    <p:set>
                                      <p:cBhvr>
                                        <p:cTn id="129" dur="1" fill="hold">
                                          <p:stCondLst>
                                            <p:cond delay="0"/>
                                          </p:stCondLst>
                                        </p:cTn>
                                        <p:tgtEl>
                                          <p:spTgt spid="8198"/>
                                        </p:tgtEl>
                                        <p:attrNameLst>
                                          <p:attrName>style.visibility</p:attrName>
                                        </p:attrNameLst>
                                      </p:cBhvr>
                                      <p:to>
                                        <p:strVal val="visible"/>
                                      </p:to>
                                    </p:set>
                                    <p:animEffect transition="in" filter="fade">
                                      <p:cBhvr>
                                        <p:cTn id="130" dur="500"/>
                                        <p:tgtEl>
                                          <p:spTgt spid="8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31" grpId="0"/>
      <p:bldP spid="37" grpId="0"/>
      <p:bldP spid="38" grpId="0"/>
      <p:bldP spid="40" grpId="0"/>
      <p:bldP spid="3" grpId="0"/>
      <p:bldP spid="4" grpId="0"/>
      <p:bldP spid="5" grpId="0"/>
      <p:bldP spid="6" grpId="0"/>
      <p:bldP spid="7" grpId="0" animBg="1"/>
      <p:bldP spid="8" grpId="0" animBg="1"/>
      <p:bldP spid="9" grpId="0" animBg="1"/>
      <p:bldP spid="12" grpId="0" animBg="1"/>
      <p:bldP spid="21" grpId="0"/>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a:t>
            </a:r>
            <a:r>
              <a:rPr lang="en-US" dirty="0" err="1">
                <a:latin typeface="Century Gothic" panose="020B0502020202020204" pitchFamily="34" charset="0"/>
              </a:rPr>
              <a:t>TruthPredict</a:t>
            </a:r>
            <a:r>
              <a:rPr lang="en-US" dirty="0">
                <a:latin typeface="Century Gothic" panose="020B0502020202020204" pitchFamily="34" charset="0"/>
              </a:rPr>
              <a:t>’ – Stage 1</a:t>
            </a:r>
          </a:p>
        </p:txBody>
      </p:sp>
      <p:pic>
        <p:nvPicPr>
          <p:cNvPr id="6146" name="Picture 2" descr="Python Packages (and Modules!) Explained | by butteredwaffles | Medium">
            <a:extLst>
              <a:ext uri="{FF2B5EF4-FFF2-40B4-BE49-F238E27FC236}">
                <a16:creationId xmlns:a16="http://schemas.microsoft.com/office/drawing/2014/main" id="{84E80D3D-B511-455C-77B6-F91BF7852B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0297" y="3249588"/>
            <a:ext cx="995372" cy="823756"/>
          </a:xfrm>
          <a:prstGeom prst="rect">
            <a:avLst/>
          </a:prstGeom>
          <a:noFill/>
          <a:extLst>
            <a:ext uri="{909E8E84-426E-40DD-AFC4-6F175D3DCCD1}">
              <a14:hiddenFill xmlns:a14="http://schemas.microsoft.com/office/drawing/2010/main">
                <a:solidFill>
                  <a:srgbClr val="FFFFFF"/>
                </a:solidFill>
              </a14:hiddenFill>
            </a:ext>
          </a:extLst>
        </p:spPr>
      </p:pic>
      <p:pic>
        <p:nvPicPr>
          <p:cNvPr id="6158" name="Picture 14" descr="Python Package Index - Wikipedia">
            <a:extLst>
              <a:ext uri="{FF2B5EF4-FFF2-40B4-BE49-F238E27FC236}">
                <a16:creationId xmlns:a16="http://schemas.microsoft.com/office/drawing/2014/main" id="{0E48D439-DC76-F9C4-1338-9B35D4BA6A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4176" y="3199408"/>
            <a:ext cx="1010457" cy="757843"/>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code file Icon - Free PNG &amp; SVG 2597651 - Noun Project">
            <a:extLst>
              <a:ext uri="{FF2B5EF4-FFF2-40B4-BE49-F238E27FC236}">
                <a16:creationId xmlns:a16="http://schemas.microsoft.com/office/drawing/2014/main" id="{EFEF4E18-702D-A967-C872-2695631105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6580" y="3069001"/>
            <a:ext cx="1184930" cy="118493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B4F723F-B7AB-6EBA-1696-25ABC5F57199}"/>
              </a:ext>
            </a:extLst>
          </p:cNvPr>
          <p:cNvSpPr txBox="1"/>
          <p:nvPr/>
        </p:nvSpPr>
        <p:spPr>
          <a:xfrm>
            <a:off x="1236580" y="2441888"/>
            <a:ext cx="1590769" cy="461665"/>
          </a:xfrm>
          <a:prstGeom prst="rect">
            <a:avLst/>
          </a:prstGeom>
          <a:noFill/>
        </p:spPr>
        <p:txBody>
          <a:bodyPr wrap="square" rtlCol="0">
            <a:spAutoFit/>
          </a:bodyPr>
          <a:lstStyle/>
          <a:p>
            <a:r>
              <a:rPr lang="en-US" sz="1200" dirty="0">
                <a:latin typeface="Century Gothic" panose="020B0502020202020204" pitchFamily="34" charset="0"/>
              </a:rPr>
              <a:t>Python code + Requirement files</a:t>
            </a:r>
          </a:p>
        </p:txBody>
      </p:sp>
      <p:sp>
        <p:nvSpPr>
          <p:cNvPr id="4" name="TextBox 3">
            <a:extLst>
              <a:ext uri="{FF2B5EF4-FFF2-40B4-BE49-F238E27FC236}">
                <a16:creationId xmlns:a16="http://schemas.microsoft.com/office/drawing/2014/main" id="{BDEF22FB-9568-F097-3F2A-5A6ABBED3891}"/>
              </a:ext>
            </a:extLst>
          </p:cNvPr>
          <p:cNvSpPr txBox="1"/>
          <p:nvPr/>
        </p:nvSpPr>
        <p:spPr>
          <a:xfrm>
            <a:off x="3962598" y="2441888"/>
            <a:ext cx="1590769" cy="430887"/>
          </a:xfrm>
          <a:prstGeom prst="rect">
            <a:avLst/>
          </a:prstGeom>
          <a:noFill/>
        </p:spPr>
        <p:txBody>
          <a:bodyPr wrap="square" rtlCol="0">
            <a:spAutoFit/>
          </a:bodyPr>
          <a:lstStyle/>
          <a:p>
            <a:r>
              <a:rPr lang="en-US" sz="1100" dirty="0">
                <a:latin typeface="Century Gothic" panose="020B0502020202020204" pitchFamily="34" charset="0"/>
              </a:rPr>
              <a:t>Add init file and build a package</a:t>
            </a:r>
          </a:p>
        </p:txBody>
      </p:sp>
      <p:sp>
        <p:nvSpPr>
          <p:cNvPr id="6" name="TextBox 5">
            <a:extLst>
              <a:ext uri="{FF2B5EF4-FFF2-40B4-BE49-F238E27FC236}">
                <a16:creationId xmlns:a16="http://schemas.microsoft.com/office/drawing/2014/main" id="{402B6226-60A7-4ECF-1A48-8B00DBBA6DD1}"/>
              </a:ext>
            </a:extLst>
          </p:cNvPr>
          <p:cNvSpPr txBox="1"/>
          <p:nvPr/>
        </p:nvSpPr>
        <p:spPr>
          <a:xfrm>
            <a:off x="6936330" y="2469719"/>
            <a:ext cx="1590769" cy="461665"/>
          </a:xfrm>
          <a:prstGeom prst="rect">
            <a:avLst/>
          </a:prstGeom>
          <a:noFill/>
        </p:spPr>
        <p:txBody>
          <a:bodyPr wrap="square" rtlCol="0">
            <a:spAutoFit/>
          </a:bodyPr>
          <a:lstStyle/>
          <a:p>
            <a:pPr algn="ctr"/>
            <a:r>
              <a:rPr lang="en-US" sz="1200" dirty="0">
                <a:latin typeface="Century Gothic" panose="020B0502020202020204" pitchFamily="34" charset="0"/>
              </a:rPr>
              <a:t>Build wheel to python package</a:t>
            </a:r>
          </a:p>
        </p:txBody>
      </p:sp>
      <p:cxnSp>
        <p:nvCxnSpPr>
          <p:cNvPr id="7" name="Straight Arrow Connector 6">
            <a:extLst>
              <a:ext uri="{FF2B5EF4-FFF2-40B4-BE49-F238E27FC236}">
                <a16:creationId xmlns:a16="http://schemas.microsoft.com/office/drawing/2014/main" id="{BD5E1602-6B0A-6789-490A-33ED45D855AA}"/>
              </a:ext>
            </a:extLst>
          </p:cNvPr>
          <p:cNvCxnSpPr/>
          <p:nvPr/>
        </p:nvCxnSpPr>
        <p:spPr>
          <a:xfrm>
            <a:off x="2827349" y="3643187"/>
            <a:ext cx="7243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28FF6DE-65FB-EC43-7412-87D6C9762E30}"/>
              </a:ext>
            </a:extLst>
          </p:cNvPr>
          <p:cNvCxnSpPr/>
          <p:nvPr/>
        </p:nvCxnSpPr>
        <p:spPr>
          <a:xfrm>
            <a:off x="5733802" y="3643187"/>
            <a:ext cx="7243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180" name="Picture 12" descr="User icons for free download | Freepik">
            <a:extLst>
              <a:ext uri="{FF2B5EF4-FFF2-40B4-BE49-F238E27FC236}">
                <a16:creationId xmlns:a16="http://schemas.microsoft.com/office/drawing/2014/main" id="{656BCA12-C234-BACA-0710-E0487D10CF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70790" y="3044625"/>
            <a:ext cx="545587" cy="545587"/>
          </a:xfrm>
          <a:prstGeom prst="rect">
            <a:avLst/>
          </a:prstGeom>
          <a:noFill/>
          <a:extLst>
            <a:ext uri="{909E8E84-426E-40DD-AFC4-6F175D3DCCD1}">
              <a14:hiddenFill xmlns:a14="http://schemas.microsoft.com/office/drawing/2010/main">
                <a:solidFill>
                  <a:srgbClr val="FFFFFF"/>
                </a:solidFill>
              </a14:hiddenFill>
            </a:ext>
          </a:extLst>
        </p:spPr>
      </p:pic>
      <p:pic>
        <p:nvPicPr>
          <p:cNvPr id="7184" name="Picture 16" descr="Install Icon at Vectorified.com | Collection of Install Icon free for  personal use">
            <a:extLst>
              <a:ext uri="{FF2B5EF4-FFF2-40B4-BE49-F238E27FC236}">
                <a16:creationId xmlns:a16="http://schemas.microsoft.com/office/drawing/2014/main" id="{A18A640A-79AE-20FC-6A99-66704946B20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16377" y="2851525"/>
            <a:ext cx="1567337" cy="931785"/>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7C25A581-2F17-E321-FF2F-2181C794BCC0}"/>
              </a:ext>
            </a:extLst>
          </p:cNvPr>
          <p:cNvSpPr txBox="1"/>
          <p:nvPr/>
        </p:nvSpPr>
        <p:spPr>
          <a:xfrm>
            <a:off x="9570790" y="2535194"/>
            <a:ext cx="1590769" cy="276999"/>
          </a:xfrm>
          <a:prstGeom prst="rect">
            <a:avLst/>
          </a:prstGeom>
          <a:noFill/>
        </p:spPr>
        <p:txBody>
          <a:bodyPr wrap="square" rtlCol="0">
            <a:spAutoFit/>
          </a:bodyPr>
          <a:lstStyle/>
          <a:p>
            <a:pPr algn="ctr"/>
            <a:r>
              <a:rPr lang="en-US" sz="1200" dirty="0">
                <a:latin typeface="Century Gothic" panose="020B0502020202020204" pitchFamily="34" charset="0"/>
              </a:rPr>
              <a:t>User installation</a:t>
            </a:r>
          </a:p>
        </p:txBody>
      </p:sp>
      <p:cxnSp>
        <p:nvCxnSpPr>
          <p:cNvPr id="10" name="Straight Arrow Connector 9">
            <a:extLst>
              <a:ext uri="{FF2B5EF4-FFF2-40B4-BE49-F238E27FC236}">
                <a16:creationId xmlns:a16="http://schemas.microsoft.com/office/drawing/2014/main" id="{FC409C10-57EC-5850-076A-ADA5A58C5C11}"/>
              </a:ext>
            </a:extLst>
          </p:cNvPr>
          <p:cNvCxnSpPr/>
          <p:nvPr/>
        </p:nvCxnSpPr>
        <p:spPr>
          <a:xfrm>
            <a:off x="8527099" y="3540026"/>
            <a:ext cx="72439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2" descr="Koodoo">
            <a:extLst>
              <a:ext uri="{FF2B5EF4-FFF2-40B4-BE49-F238E27FC236}">
                <a16:creationId xmlns:a16="http://schemas.microsoft.com/office/drawing/2014/main" id="{4B56AB19-76DF-E716-BD1A-1E43F0DCED0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451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wipe(down)">
                                      <p:cBhvr>
                                        <p:cTn id="7" dur="500"/>
                                        <p:tgtEl>
                                          <p:spTgt spid="717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6146"/>
                                        </p:tgtEl>
                                        <p:attrNameLst>
                                          <p:attrName>style.visibility</p:attrName>
                                        </p:attrNameLst>
                                      </p:cBhvr>
                                      <p:to>
                                        <p:strVal val="visible"/>
                                      </p:to>
                                    </p:set>
                                    <p:animEffect transition="in" filter="wipe(down)">
                                      <p:cBhvr>
                                        <p:cTn id="20" dur="500"/>
                                        <p:tgtEl>
                                          <p:spTgt spid="6146"/>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down)">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6158"/>
                                        </p:tgtEl>
                                        <p:attrNameLst>
                                          <p:attrName>style.visibility</p:attrName>
                                        </p:attrNameLst>
                                      </p:cBhvr>
                                      <p:to>
                                        <p:strVal val="visible"/>
                                      </p:to>
                                    </p:set>
                                    <p:animEffect transition="in" filter="wipe(down)">
                                      <p:cBhvr>
                                        <p:cTn id="33" dur="500"/>
                                        <p:tgtEl>
                                          <p:spTgt spid="6158"/>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wipe(down)">
                                      <p:cBhvr>
                                        <p:cTn id="36" dur="5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down)">
                                      <p:cBhvr>
                                        <p:cTn id="41" dur="500"/>
                                        <p:tgtEl>
                                          <p:spTgt spid="10"/>
                                        </p:tgtEl>
                                      </p:cBhvr>
                                    </p:animEffect>
                                  </p:childTnLst>
                                </p:cTn>
                              </p:par>
                              <p:par>
                                <p:cTn id="42" presetID="22" presetClass="entr" presetSubtype="4" fill="hold" nodeType="withEffect">
                                  <p:stCondLst>
                                    <p:cond delay="0"/>
                                  </p:stCondLst>
                                  <p:childTnLst>
                                    <p:set>
                                      <p:cBhvr>
                                        <p:cTn id="43" dur="1" fill="hold">
                                          <p:stCondLst>
                                            <p:cond delay="0"/>
                                          </p:stCondLst>
                                        </p:cTn>
                                        <p:tgtEl>
                                          <p:spTgt spid="7180"/>
                                        </p:tgtEl>
                                        <p:attrNameLst>
                                          <p:attrName>style.visibility</p:attrName>
                                        </p:attrNameLst>
                                      </p:cBhvr>
                                      <p:to>
                                        <p:strVal val="visible"/>
                                      </p:to>
                                    </p:set>
                                    <p:animEffect transition="in" filter="wipe(down)">
                                      <p:cBhvr>
                                        <p:cTn id="44" dur="500"/>
                                        <p:tgtEl>
                                          <p:spTgt spid="7180"/>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wipe(down)">
                                      <p:cBhvr>
                                        <p:cTn id="47" dur="500"/>
                                        <p:tgtEl>
                                          <p:spTgt spid="4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7184"/>
                                        </p:tgtEl>
                                        <p:attrNameLst>
                                          <p:attrName>style.visibility</p:attrName>
                                        </p:attrNameLst>
                                      </p:cBhvr>
                                      <p:to>
                                        <p:strVal val="visible"/>
                                      </p:to>
                                    </p:set>
                                    <p:animEffect transition="in" filter="wipe(down)">
                                      <p:cBhvr>
                                        <p:cTn id="52" dur="500"/>
                                        <p:tgtEl>
                                          <p:spTgt spid="7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D611F-6EA2-0E03-F7C7-96504AC2AC8C}"/>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a:t>
            </a:r>
            <a:r>
              <a:rPr lang="en-US" dirty="0" err="1">
                <a:latin typeface="Century Gothic" panose="020B0502020202020204" pitchFamily="34" charset="0"/>
              </a:rPr>
              <a:t>TruthPredict</a:t>
            </a:r>
            <a:r>
              <a:rPr lang="en-US" dirty="0">
                <a:latin typeface="Century Gothic" panose="020B0502020202020204" pitchFamily="34" charset="0"/>
              </a:rPr>
              <a:t>’– Stage 2</a:t>
            </a:r>
          </a:p>
        </p:txBody>
      </p:sp>
      <p:sp>
        <p:nvSpPr>
          <p:cNvPr id="4" name="TextBox 3">
            <a:extLst>
              <a:ext uri="{FF2B5EF4-FFF2-40B4-BE49-F238E27FC236}">
                <a16:creationId xmlns:a16="http://schemas.microsoft.com/office/drawing/2014/main" id="{2AC149F2-9A9C-4D9C-430E-50A576E0AF80}"/>
              </a:ext>
            </a:extLst>
          </p:cNvPr>
          <p:cNvSpPr txBox="1"/>
          <p:nvPr/>
        </p:nvSpPr>
        <p:spPr>
          <a:xfrm>
            <a:off x="509585" y="1494703"/>
            <a:ext cx="11299556" cy="50783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entury Gothic" panose="020B0502020202020204" pitchFamily="34" charset="0"/>
              </a:rPr>
              <a:t>The problem statement is treated as a binary classification, since the target variable chosen is TRUE/FALSE</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List of pre-processing steps to convert text to numeric vector format are</a:t>
            </a:r>
          </a:p>
          <a:p>
            <a:endParaRPr lang="en-US" dirty="0">
              <a:latin typeface="Century Gothic" panose="020B0502020202020204" pitchFamily="34" charset="0"/>
            </a:endParaRPr>
          </a:p>
          <a:p>
            <a:pPr marL="800100" lvl="1" indent="-342900">
              <a:buAutoNum type="arabicPeriod"/>
            </a:pPr>
            <a:r>
              <a:rPr lang="en-US" dirty="0">
                <a:latin typeface="Century Gothic" panose="020B0502020202020204" pitchFamily="34" charset="0"/>
              </a:rPr>
              <a:t>Categorical variables – there is no natural ordering in the variables so -&gt; one-hot encoding</a:t>
            </a:r>
          </a:p>
          <a:p>
            <a:pPr lvl="1"/>
            <a:endParaRPr lang="en-US" dirty="0">
              <a:latin typeface="Century Gothic" panose="020B0502020202020204" pitchFamily="34" charset="0"/>
            </a:endParaRPr>
          </a:p>
          <a:p>
            <a:pPr lvl="1"/>
            <a:r>
              <a:rPr lang="en-US" dirty="0">
                <a:latin typeface="Century Gothic" panose="020B0502020202020204" pitchFamily="34" charset="0"/>
              </a:rPr>
              <a:t>2.   Text variables:</a:t>
            </a:r>
          </a:p>
          <a:p>
            <a:pPr marL="1257300" lvl="2" indent="-342900">
              <a:buFont typeface="Arial" panose="020B0604020202020204" pitchFamily="34" charset="0"/>
              <a:buChar char="•"/>
            </a:pPr>
            <a:r>
              <a:rPr lang="en-US" dirty="0">
                <a:latin typeface="Century Gothic" panose="020B0502020202020204" pitchFamily="34" charset="0"/>
              </a:rPr>
              <a:t>Tokenize text</a:t>
            </a:r>
          </a:p>
          <a:p>
            <a:pPr marL="1257300" lvl="2" indent="-342900">
              <a:buFont typeface="Arial" panose="020B0604020202020204" pitchFamily="34" charset="0"/>
              <a:buChar char="•"/>
            </a:pPr>
            <a:r>
              <a:rPr lang="en-US" dirty="0">
                <a:latin typeface="Century Gothic" panose="020B0502020202020204" pitchFamily="34" charset="0"/>
              </a:rPr>
              <a:t>Remove punctuation</a:t>
            </a:r>
          </a:p>
          <a:p>
            <a:pPr marL="1257300" lvl="2" indent="-342900">
              <a:buFont typeface="Arial" panose="020B0604020202020204" pitchFamily="34" charset="0"/>
              <a:buChar char="•"/>
            </a:pPr>
            <a:r>
              <a:rPr lang="en-US" dirty="0">
                <a:latin typeface="Century Gothic" panose="020B0502020202020204" pitchFamily="34" charset="0"/>
              </a:rPr>
              <a:t>Remove stop-words</a:t>
            </a:r>
          </a:p>
          <a:p>
            <a:pPr marL="1257300" lvl="2" indent="-342900">
              <a:buFont typeface="Arial" panose="020B0604020202020204" pitchFamily="34" charset="0"/>
              <a:buChar char="•"/>
            </a:pPr>
            <a:r>
              <a:rPr lang="en-US" dirty="0">
                <a:latin typeface="Century Gothic" panose="020B0502020202020204" pitchFamily="34" charset="0"/>
              </a:rPr>
              <a:t>Lemmatization</a:t>
            </a:r>
          </a:p>
          <a:p>
            <a:pPr marL="1257300" lvl="2" indent="-342900">
              <a:buFont typeface="Arial" panose="020B0604020202020204" pitchFamily="34" charset="0"/>
              <a:buChar char="•"/>
            </a:pPr>
            <a:r>
              <a:rPr lang="en-US" dirty="0">
                <a:latin typeface="Century Gothic" panose="020B0502020202020204" pitchFamily="34" charset="0"/>
              </a:rPr>
              <a:t>Remove numbers</a:t>
            </a:r>
          </a:p>
          <a:p>
            <a:pPr marL="1257300" lvl="2" indent="-342900">
              <a:buFont typeface="Arial" panose="020B0604020202020204" pitchFamily="34" charset="0"/>
              <a:buChar char="•"/>
            </a:pPr>
            <a:r>
              <a:rPr lang="en-US" dirty="0">
                <a:latin typeface="Century Gothic" panose="020B0502020202020204" pitchFamily="34" charset="0"/>
              </a:rPr>
              <a:t>Expanding contractions</a:t>
            </a:r>
          </a:p>
          <a:p>
            <a:pPr marL="1257300" lvl="2" indent="-342900">
              <a:buFont typeface="Arial" panose="020B0604020202020204" pitchFamily="34" charset="0"/>
              <a:buChar char="•"/>
            </a:pPr>
            <a:r>
              <a:rPr lang="en-US" dirty="0">
                <a:latin typeface="Century Gothic" panose="020B0502020202020204" pitchFamily="34" charset="0"/>
              </a:rPr>
              <a:t>TF-IDF vectorizer</a:t>
            </a:r>
          </a:p>
          <a:p>
            <a:pPr lvl="2"/>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The data is split into Train-test split:  66.66% for training and 33.33% for test</a:t>
            </a:r>
          </a:p>
          <a:p>
            <a:endParaRPr lang="en-US" dirty="0">
              <a:latin typeface="Century Gothic" panose="020B0502020202020204" pitchFamily="34" charset="0"/>
            </a:endParaRPr>
          </a:p>
        </p:txBody>
      </p:sp>
      <p:pic>
        <p:nvPicPr>
          <p:cNvPr id="3" name="Picture 2" descr="Koodoo">
            <a:extLst>
              <a:ext uri="{FF2B5EF4-FFF2-40B4-BE49-F238E27FC236}">
                <a16:creationId xmlns:a16="http://schemas.microsoft.com/office/drawing/2014/main" id="{25A28218-5EB4-36BE-6F64-D7309A1A64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6423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8" name="Picture 14" descr="Python Package Index - Wikipedia">
            <a:extLst>
              <a:ext uri="{FF2B5EF4-FFF2-40B4-BE49-F238E27FC236}">
                <a16:creationId xmlns:a16="http://schemas.microsoft.com/office/drawing/2014/main" id="{0E48D439-DC76-F9C4-1338-9B35D4BA6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7839" y="3290162"/>
            <a:ext cx="570376" cy="42778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02B6226-60A7-4ECF-1A48-8B00DBBA6DD1}"/>
              </a:ext>
            </a:extLst>
          </p:cNvPr>
          <p:cNvSpPr txBox="1"/>
          <p:nvPr/>
        </p:nvSpPr>
        <p:spPr>
          <a:xfrm>
            <a:off x="3228113" y="3589794"/>
            <a:ext cx="1590769" cy="276999"/>
          </a:xfrm>
          <a:prstGeom prst="rect">
            <a:avLst/>
          </a:prstGeom>
          <a:noFill/>
        </p:spPr>
        <p:txBody>
          <a:bodyPr wrap="square" rtlCol="0">
            <a:spAutoFit/>
          </a:bodyPr>
          <a:lstStyle/>
          <a:p>
            <a:pPr algn="ctr"/>
            <a:r>
              <a:rPr lang="en-US" sz="1200" dirty="0">
                <a:latin typeface="Century Gothic" panose="020B0502020202020204" pitchFamily="34" charset="0"/>
              </a:rPr>
              <a:t>Data frame</a:t>
            </a:r>
          </a:p>
        </p:txBody>
      </p:sp>
      <p:pic>
        <p:nvPicPr>
          <p:cNvPr id="7180" name="Picture 12" descr="User icons for free download | Freepik">
            <a:extLst>
              <a:ext uri="{FF2B5EF4-FFF2-40B4-BE49-F238E27FC236}">
                <a16:creationId xmlns:a16="http://schemas.microsoft.com/office/drawing/2014/main" id="{656BCA12-C234-BACA-0710-E0487D10CF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522" y="3290162"/>
            <a:ext cx="372643" cy="372643"/>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9A36D94B-2E25-1AA6-07FA-C43EA1427310}"/>
              </a:ext>
            </a:extLst>
          </p:cNvPr>
          <p:cNvSpPr txBox="1"/>
          <p:nvPr/>
        </p:nvSpPr>
        <p:spPr>
          <a:xfrm>
            <a:off x="490585" y="3760917"/>
            <a:ext cx="1086516" cy="215444"/>
          </a:xfrm>
          <a:prstGeom prst="rect">
            <a:avLst/>
          </a:prstGeom>
          <a:noFill/>
        </p:spPr>
        <p:txBody>
          <a:bodyPr wrap="square" rtlCol="0">
            <a:spAutoFit/>
          </a:bodyPr>
          <a:lstStyle/>
          <a:p>
            <a:pPr algn="ctr"/>
            <a:r>
              <a:rPr lang="en-US" sz="800" dirty="0">
                <a:latin typeface="Century Gothic" panose="020B0502020202020204" pitchFamily="34" charset="0"/>
              </a:rPr>
              <a:t>User request</a:t>
            </a:r>
          </a:p>
        </p:txBody>
      </p:sp>
      <p:pic>
        <p:nvPicPr>
          <p:cNvPr id="10" name="Picture 2" descr="How to download S&amp;P 500 data from Yahoo Finance using Python – Stoic Trader">
            <a:extLst>
              <a:ext uri="{FF2B5EF4-FFF2-40B4-BE49-F238E27FC236}">
                <a16:creationId xmlns:a16="http://schemas.microsoft.com/office/drawing/2014/main" id="{51D65B12-A429-29A5-40E6-16E18D01B4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16113" y="3976361"/>
            <a:ext cx="1963682" cy="541777"/>
          </a:xfrm>
          <a:prstGeom prst="rect">
            <a:avLst/>
          </a:prstGeom>
          <a:noFill/>
          <a:extLst>
            <a:ext uri="{909E8E84-426E-40DD-AFC4-6F175D3DCCD1}">
              <a14:hiddenFill xmlns:a14="http://schemas.microsoft.com/office/drawing/2010/main">
                <a:solidFill>
                  <a:srgbClr val="FFFFFF"/>
                </a:solidFill>
              </a14:hiddenFill>
            </a:ext>
          </a:extLst>
        </p:spPr>
      </p:pic>
      <p:cxnSp>
        <p:nvCxnSpPr>
          <p:cNvPr id="22" name="Straight Arrow Connector 21">
            <a:extLst>
              <a:ext uri="{FF2B5EF4-FFF2-40B4-BE49-F238E27FC236}">
                <a16:creationId xmlns:a16="http://schemas.microsoft.com/office/drawing/2014/main" id="{A9A4FE6E-7F46-3FA3-DE5A-114B4A779DC9}"/>
              </a:ext>
            </a:extLst>
          </p:cNvPr>
          <p:cNvCxnSpPr>
            <a:cxnSpLocks/>
          </p:cNvCxnSpPr>
          <p:nvPr/>
        </p:nvCxnSpPr>
        <p:spPr>
          <a:xfrm>
            <a:off x="1359874" y="3504053"/>
            <a:ext cx="2895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E0071979-F1CB-58DA-7818-DCC9C6B660E9}"/>
              </a:ext>
            </a:extLst>
          </p:cNvPr>
          <p:cNvSpPr txBox="1"/>
          <p:nvPr/>
        </p:nvSpPr>
        <p:spPr>
          <a:xfrm>
            <a:off x="1220165" y="3776306"/>
            <a:ext cx="1590769" cy="215444"/>
          </a:xfrm>
          <a:prstGeom prst="rect">
            <a:avLst/>
          </a:prstGeom>
          <a:noFill/>
        </p:spPr>
        <p:txBody>
          <a:bodyPr wrap="square" rtlCol="0">
            <a:spAutoFit/>
          </a:bodyPr>
          <a:lstStyle/>
          <a:p>
            <a:pPr algn="ctr"/>
            <a:r>
              <a:rPr lang="en-US" sz="800" dirty="0">
                <a:latin typeface="Century Gothic" panose="020B0502020202020204" pitchFamily="34" charset="0"/>
              </a:rPr>
              <a:t>Python Package</a:t>
            </a:r>
          </a:p>
        </p:txBody>
      </p:sp>
      <p:sp>
        <p:nvSpPr>
          <p:cNvPr id="28" name="TextBox 27">
            <a:extLst>
              <a:ext uri="{FF2B5EF4-FFF2-40B4-BE49-F238E27FC236}">
                <a16:creationId xmlns:a16="http://schemas.microsoft.com/office/drawing/2014/main" id="{53A91853-FF8D-8279-B864-CBC0982EFADD}"/>
              </a:ext>
            </a:extLst>
          </p:cNvPr>
          <p:cNvSpPr txBox="1"/>
          <p:nvPr/>
        </p:nvSpPr>
        <p:spPr>
          <a:xfrm>
            <a:off x="6192360" y="2779463"/>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Tokenization</a:t>
            </a:r>
          </a:p>
        </p:txBody>
      </p:sp>
      <p:sp>
        <p:nvSpPr>
          <p:cNvPr id="29" name="TextBox 28">
            <a:extLst>
              <a:ext uri="{FF2B5EF4-FFF2-40B4-BE49-F238E27FC236}">
                <a16:creationId xmlns:a16="http://schemas.microsoft.com/office/drawing/2014/main" id="{E65E291A-9DE0-3781-7B0C-9844A8FC0F92}"/>
              </a:ext>
            </a:extLst>
          </p:cNvPr>
          <p:cNvSpPr txBox="1"/>
          <p:nvPr/>
        </p:nvSpPr>
        <p:spPr>
          <a:xfrm>
            <a:off x="6192360" y="3414363"/>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Remove punctuations</a:t>
            </a:r>
          </a:p>
        </p:txBody>
      </p:sp>
      <p:sp>
        <p:nvSpPr>
          <p:cNvPr id="33" name="TextBox 32">
            <a:extLst>
              <a:ext uri="{FF2B5EF4-FFF2-40B4-BE49-F238E27FC236}">
                <a16:creationId xmlns:a16="http://schemas.microsoft.com/office/drawing/2014/main" id="{31783525-AA99-9869-F097-A7922BBA13A0}"/>
              </a:ext>
            </a:extLst>
          </p:cNvPr>
          <p:cNvSpPr txBox="1"/>
          <p:nvPr/>
        </p:nvSpPr>
        <p:spPr>
          <a:xfrm>
            <a:off x="6192359" y="4011686"/>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Remove stop-words</a:t>
            </a:r>
          </a:p>
        </p:txBody>
      </p:sp>
      <p:cxnSp>
        <p:nvCxnSpPr>
          <p:cNvPr id="35" name="Elbow Connector 34">
            <a:extLst>
              <a:ext uri="{FF2B5EF4-FFF2-40B4-BE49-F238E27FC236}">
                <a16:creationId xmlns:a16="http://schemas.microsoft.com/office/drawing/2014/main" id="{0808B194-7DA3-A6EB-04E7-7372D9DFE01C}"/>
              </a:ext>
            </a:extLst>
          </p:cNvPr>
          <p:cNvCxnSpPr>
            <a:cxnSpLocks/>
            <a:stCxn id="10" idx="3"/>
            <a:endCxn id="28" idx="0"/>
          </p:cNvCxnSpPr>
          <p:nvPr/>
        </p:nvCxnSpPr>
        <p:spPr>
          <a:xfrm flipV="1">
            <a:off x="4979795" y="2779463"/>
            <a:ext cx="2007950" cy="1467787"/>
          </a:xfrm>
          <a:prstGeom prst="bentConnector4">
            <a:avLst>
              <a:gd name="adj1" fmla="val 30194"/>
              <a:gd name="adj2" fmla="val 115574"/>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8344F0E0-B59D-9315-60BB-D1853AC751C2}"/>
              </a:ext>
            </a:extLst>
          </p:cNvPr>
          <p:cNvSpPr txBox="1"/>
          <p:nvPr/>
        </p:nvSpPr>
        <p:spPr>
          <a:xfrm>
            <a:off x="6137972" y="2164487"/>
            <a:ext cx="1590769" cy="276999"/>
          </a:xfrm>
          <a:prstGeom prst="rect">
            <a:avLst/>
          </a:prstGeom>
          <a:noFill/>
        </p:spPr>
        <p:txBody>
          <a:bodyPr wrap="square" rtlCol="0">
            <a:spAutoFit/>
          </a:bodyPr>
          <a:lstStyle/>
          <a:p>
            <a:pPr algn="ctr"/>
            <a:r>
              <a:rPr lang="en-US" sz="1200" dirty="0">
                <a:latin typeface="Century Gothic" panose="020B0502020202020204" pitchFamily="34" charset="0"/>
              </a:rPr>
              <a:t>Data Preparation</a:t>
            </a:r>
          </a:p>
        </p:txBody>
      </p:sp>
      <p:sp>
        <p:nvSpPr>
          <p:cNvPr id="7171" name="TextBox 7170">
            <a:extLst>
              <a:ext uri="{FF2B5EF4-FFF2-40B4-BE49-F238E27FC236}">
                <a16:creationId xmlns:a16="http://schemas.microsoft.com/office/drawing/2014/main" id="{F156CB94-617A-0CA3-5CEA-096D097889CA}"/>
              </a:ext>
            </a:extLst>
          </p:cNvPr>
          <p:cNvSpPr txBox="1"/>
          <p:nvPr/>
        </p:nvSpPr>
        <p:spPr>
          <a:xfrm>
            <a:off x="10548240" y="2426717"/>
            <a:ext cx="1590769" cy="646331"/>
          </a:xfrm>
          <a:prstGeom prst="rect">
            <a:avLst/>
          </a:prstGeom>
          <a:noFill/>
        </p:spPr>
        <p:txBody>
          <a:bodyPr wrap="square" rtlCol="0">
            <a:spAutoFit/>
          </a:bodyPr>
          <a:lstStyle/>
          <a:p>
            <a:pPr algn="ctr"/>
            <a:r>
              <a:rPr lang="en-US" sz="1200" dirty="0">
                <a:latin typeface="Century Gothic" panose="020B0502020202020204" pitchFamily="34" charset="0"/>
              </a:rPr>
              <a:t>Model performance summary</a:t>
            </a:r>
          </a:p>
        </p:txBody>
      </p:sp>
      <p:sp>
        <p:nvSpPr>
          <p:cNvPr id="7173" name="Left Brace 7172">
            <a:extLst>
              <a:ext uri="{FF2B5EF4-FFF2-40B4-BE49-F238E27FC236}">
                <a16:creationId xmlns:a16="http://schemas.microsoft.com/office/drawing/2014/main" id="{87FB071F-363E-FEE3-7123-380CB2A5C8A0}"/>
              </a:ext>
            </a:extLst>
          </p:cNvPr>
          <p:cNvSpPr/>
          <p:nvPr/>
        </p:nvSpPr>
        <p:spPr>
          <a:xfrm rot="16200000">
            <a:off x="3710633" y="3548387"/>
            <a:ext cx="541777" cy="266252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itle 1">
            <a:extLst>
              <a:ext uri="{FF2B5EF4-FFF2-40B4-BE49-F238E27FC236}">
                <a16:creationId xmlns:a16="http://schemas.microsoft.com/office/drawing/2014/main" id="{73C0ADD0-FB1E-186C-04EA-EDD95CC6CB5E}"/>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FinAutoML – Stage 3</a:t>
            </a:r>
          </a:p>
        </p:txBody>
      </p:sp>
      <p:sp>
        <p:nvSpPr>
          <p:cNvPr id="3" name="TextBox 2">
            <a:extLst>
              <a:ext uri="{FF2B5EF4-FFF2-40B4-BE49-F238E27FC236}">
                <a16:creationId xmlns:a16="http://schemas.microsoft.com/office/drawing/2014/main" id="{BDAC648A-6E77-2C5A-1315-B02AC090585A}"/>
              </a:ext>
            </a:extLst>
          </p:cNvPr>
          <p:cNvSpPr txBox="1"/>
          <p:nvPr/>
        </p:nvSpPr>
        <p:spPr>
          <a:xfrm>
            <a:off x="960600" y="5182027"/>
            <a:ext cx="1472847" cy="307777"/>
          </a:xfrm>
          <a:prstGeom prst="rect">
            <a:avLst/>
          </a:prstGeom>
          <a:noFill/>
        </p:spPr>
        <p:txBody>
          <a:bodyPr wrap="square" rtlCol="0">
            <a:spAutoFit/>
          </a:bodyPr>
          <a:lstStyle/>
          <a:p>
            <a:pPr algn="ctr"/>
            <a:r>
              <a:rPr lang="en-US" sz="1400" b="1" dirty="0">
                <a:latin typeface="Century Gothic" panose="020B0502020202020204" pitchFamily="34" charset="0"/>
              </a:rPr>
              <a:t>Stage 1</a:t>
            </a:r>
          </a:p>
        </p:txBody>
      </p:sp>
      <p:sp>
        <p:nvSpPr>
          <p:cNvPr id="4" name="Left Brace 3">
            <a:extLst>
              <a:ext uri="{FF2B5EF4-FFF2-40B4-BE49-F238E27FC236}">
                <a16:creationId xmlns:a16="http://schemas.microsoft.com/office/drawing/2014/main" id="{CFB2F022-3AB1-A297-1A4D-E8373AED35BA}"/>
              </a:ext>
            </a:extLst>
          </p:cNvPr>
          <p:cNvSpPr/>
          <p:nvPr/>
        </p:nvSpPr>
        <p:spPr>
          <a:xfrm rot="16200000">
            <a:off x="1388249" y="4075914"/>
            <a:ext cx="512352" cy="157804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41F36FA9-08AD-3F26-A346-B39B79D1BA1F}"/>
              </a:ext>
            </a:extLst>
          </p:cNvPr>
          <p:cNvSpPr txBox="1"/>
          <p:nvPr/>
        </p:nvSpPr>
        <p:spPr>
          <a:xfrm>
            <a:off x="3245335" y="5182372"/>
            <a:ext cx="1472847" cy="307777"/>
          </a:xfrm>
          <a:prstGeom prst="rect">
            <a:avLst/>
          </a:prstGeom>
          <a:noFill/>
        </p:spPr>
        <p:txBody>
          <a:bodyPr wrap="square" rtlCol="0">
            <a:spAutoFit/>
          </a:bodyPr>
          <a:lstStyle/>
          <a:p>
            <a:pPr algn="ctr"/>
            <a:r>
              <a:rPr lang="en-US" sz="1400" b="1" dirty="0">
                <a:latin typeface="Century Gothic" panose="020B0502020202020204" pitchFamily="34" charset="0"/>
              </a:rPr>
              <a:t>Stage 2</a:t>
            </a:r>
          </a:p>
        </p:txBody>
      </p:sp>
      <p:sp>
        <p:nvSpPr>
          <p:cNvPr id="7" name="TextBox 6">
            <a:extLst>
              <a:ext uri="{FF2B5EF4-FFF2-40B4-BE49-F238E27FC236}">
                <a16:creationId xmlns:a16="http://schemas.microsoft.com/office/drawing/2014/main" id="{9390A546-8195-D2BD-2BD2-10560479D05E}"/>
              </a:ext>
            </a:extLst>
          </p:cNvPr>
          <p:cNvSpPr txBox="1"/>
          <p:nvPr/>
        </p:nvSpPr>
        <p:spPr>
          <a:xfrm>
            <a:off x="8477348" y="2028982"/>
            <a:ext cx="1590769" cy="230832"/>
          </a:xfrm>
          <a:prstGeom prst="rect">
            <a:avLst/>
          </a:prstGeom>
          <a:noFill/>
          <a:ln>
            <a:solidFill>
              <a:schemeClr val="bg2">
                <a:lumMod val="90000"/>
              </a:schemeClr>
            </a:solidFill>
            <a:prstDash val="dash"/>
          </a:ln>
        </p:spPr>
        <p:txBody>
          <a:bodyPr wrap="square" rtlCol="0">
            <a:spAutoFit/>
          </a:bodyPr>
          <a:lstStyle/>
          <a:p>
            <a:pPr algn="ctr"/>
            <a:r>
              <a:rPr lang="en-US" sz="900" dirty="0">
                <a:latin typeface="Century Gothic" panose="020B0502020202020204" pitchFamily="34" charset="0"/>
              </a:rPr>
              <a:t>Decision Tree</a:t>
            </a:r>
          </a:p>
        </p:txBody>
      </p:sp>
      <p:sp>
        <p:nvSpPr>
          <p:cNvPr id="8" name="TextBox 7">
            <a:extLst>
              <a:ext uri="{FF2B5EF4-FFF2-40B4-BE49-F238E27FC236}">
                <a16:creationId xmlns:a16="http://schemas.microsoft.com/office/drawing/2014/main" id="{A44D3ACF-14CB-4D5D-128E-18D02B2A160A}"/>
              </a:ext>
            </a:extLst>
          </p:cNvPr>
          <p:cNvSpPr txBox="1"/>
          <p:nvPr/>
        </p:nvSpPr>
        <p:spPr>
          <a:xfrm>
            <a:off x="8477348" y="2607554"/>
            <a:ext cx="1590769" cy="230832"/>
          </a:xfrm>
          <a:prstGeom prst="rect">
            <a:avLst/>
          </a:prstGeom>
          <a:noFill/>
          <a:ln>
            <a:solidFill>
              <a:schemeClr val="bg2">
                <a:lumMod val="90000"/>
              </a:schemeClr>
            </a:solidFill>
            <a:prstDash val="dash"/>
          </a:ln>
        </p:spPr>
        <p:txBody>
          <a:bodyPr wrap="square" rtlCol="0">
            <a:spAutoFit/>
          </a:bodyPr>
          <a:lstStyle/>
          <a:p>
            <a:pPr algn="ctr"/>
            <a:r>
              <a:rPr lang="en-US" sz="900" dirty="0">
                <a:latin typeface="Century Gothic" panose="020B0502020202020204" pitchFamily="34" charset="0"/>
              </a:rPr>
              <a:t>Naïve Bayes</a:t>
            </a:r>
          </a:p>
        </p:txBody>
      </p:sp>
      <p:sp>
        <p:nvSpPr>
          <p:cNvPr id="9" name="TextBox 8">
            <a:extLst>
              <a:ext uri="{FF2B5EF4-FFF2-40B4-BE49-F238E27FC236}">
                <a16:creationId xmlns:a16="http://schemas.microsoft.com/office/drawing/2014/main" id="{CB37C828-992E-06D5-3E83-AD753077CAF9}"/>
              </a:ext>
            </a:extLst>
          </p:cNvPr>
          <p:cNvSpPr txBox="1"/>
          <p:nvPr/>
        </p:nvSpPr>
        <p:spPr>
          <a:xfrm>
            <a:off x="8501731" y="3263657"/>
            <a:ext cx="1590769" cy="230832"/>
          </a:xfrm>
          <a:prstGeom prst="rect">
            <a:avLst/>
          </a:prstGeom>
          <a:noFill/>
          <a:ln>
            <a:solidFill>
              <a:schemeClr val="bg2">
                <a:lumMod val="90000"/>
              </a:schemeClr>
            </a:solidFill>
            <a:prstDash val="dash"/>
          </a:ln>
        </p:spPr>
        <p:txBody>
          <a:bodyPr wrap="square" rtlCol="0">
            <a:spAutoFit/>
          </a:bodyPr>
          <a:lstStyle/>
          <a:p>
            <a:pPr algn="ctr"/>
            <a:r>
              <a:rPr lang="en-US" sz="900" dirty="0">
                <a:latin typeface="Century Gothic" panose="020B0502020202020204" pitchFamily="34" charset="0"/>
              </a:rPr>
              <a:t>Random Forest</a:t>
            </a:r>
          </a:p>
        </p:txBody>
      </p:sp>
      <p:sp>
        <p:nvSpPr>
          <p:cNvPr id="20" name="TextBox 19">
            <a:extLst>
              <a:ext uri="{FF2B5EF4-FFF2-40B4-BE49-F238E27FC236}">
                <a16:creationId xmlns:a16="http://schemas.microsoft.com/office/drawing/2014/main" id="{ADDA7327-26E8-B9CA-B39D-EFC254AF6418}"/>
              </a:ext>
            </a:extLst>
          </p:cNvPr>
          <p:cNvSpPr txBox="1"/>
          <p:nvPr/>
        </p:nvSpPr>
        <p:spPr>
          <a:xfrm>
            <a:off x="8477348" y="4486810"/>
            <a:ext cx="1590769" cy="230832"/>
          </a:xfrm>
          <a:prstGeom prst="rect">
            <a:avLst/>
          </a:prstGeom>
          <a:noFill/>
          <a:ln>
            <a:solidFill>
              <a:schemeClr val="bg2">
                <a:lumMod val="90000"/>
              </a:schemeClr>
            </a:solidFill>
            <a:prstDash val="dash"/>
          </a:ln>
        </p:spPr>
        <p:txBody>
          <a:bodyPr wrap="square" rtlCol="0">
            <a:spAutoFit/>
          </a:bodyPr>
          <a:lstStyle/>
          <a:p>
            <a:pPr algn="ctr"/>
            <a:r>
              <a:rPr lang="en-US" sz="900" dirty="0">
                <a:latin typeface="Century Gothic" panose="020B0502020202020204" pitchFamily="34" charset="0"/>
              </a:rPr>
              <a:t>Ensemble</a:t>
            </a:r>
          </a:p>
        </p:txBody>
      </p:sp>
      <p:sp>
        <p:nvSpPr>
          <p:cNvPr id="24" name="TextBox 23">
            <a:extLst>
              <a:ext uri="{FF2B5EF4-FFF2-40B4-BE49-F238E27FC236}">
                <a16:creationId xmlns:a16="http://schemas.microsoft.com/office/drawing/2014/main" id="{5880446F-583F-D57D-C21A-22166EB701E5}"/>
              </a:ext>
            </a:extLst>
          </p:cNvPr>
          <p:cNvSpPr txBox="1"/>
          <p:nvPr/>
        </p:nvSpPr>
        <p:spPr>
          <a:xfrm>
            <a:off x="8498198" y="3915157"/>
            <a:ext cx="1590769" cy="230832"/>
          </a:xfrm>
          <a:prstGeom prst="rect">
            <a:avLst/>
          </a:prstGeom>
          <a:noFill/>
          <a:ln>
            <a:solidFill>
              <a:schemeClr val="bg2">
                <a:lumMod val="90000"/>
              </a:schemeClr>
            </a:solidFill>
            <a:prstDash val="dash"/>
          </a:ln>
        </p:spPr>
        <p:txBody>
          <a:bodyPr wrap="square" rtlCol="0">
            <a:spAutoFit/>
          </a:bodyPr>
          <a:lstStyle/>
          <a:p>
            <a:pPr algn="ctr"/>
            <a:r>
              <a:rPr lang="en-US" sz="900" dirty="0" err="1">
                <a:latin typeface="Century Gothic" panose="020B0502020202020204" pitchFamily="34" charset="0"/>
              </a:rPr>
              <a:t>XGBoost</a:t>
            </a:r>
            <a:endParaRPr lang="en-US" sz="900" dirty="0">
              <a:latin typeface="Century Gothic" panose="020B0502020202020204" pitchFamily="34" charset="0"/>
            </a:endParaRPr>
          </a:p>
        </p:txBody>
      </p:sp>
      <p:cxnSp>
        <p:nvCxnSpPr>
          <p:cNvPr id="46" name="Straight Arrow Connector 45">
            <a:extLst>
              <a:ext uri="{FF2B5EF4-FFF2-40B4-BE49-F238E27FC236}">
                <a16:creationId xmlns:a16="http://schemas.microsoft.com/office/drawing/2014/main" id="{12A2630C-FC9E-BA24-2481-00A3127EA7F9}"/>
              </a:ext>
            </a:extLst>
          </p:cNvPr>
          <p:cNvCxnSpPr>
            <a:stCxn id="28" idx="2"/>
            <a:endCxn id="29" idx="0"/>
          </p:cNvCxnSpPr>
          <p:nvPr/>
        </p:nvCxnSpPr>
        <p:spPr>
          <a:xfrm>
            <a:off x="6987745" y="3025684"/>
            <a:ext cx="0" cy="3886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6550D9DC-70BD-572F-4211-AE57BA0A3BF1}"/>
              </a:ext>
            </a:extLst>
          </p:cNvPr>
          <p:cNvSpPr txBox="1"/>
          <p:nvPr/>
        </p:nvSpPr>
        <p:spPr>
          <a:xfrm>
            <a:off x="6192360" y="4550194"/>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Remove numbers</a:t>
            </a:r>
          </a:p>
        </p:txBody>
      </p:sp>
      <p:sp>
        <p:nvSpPr>
          <p:cNvPr id="50" name="TextBox 49">
            <a:extLst>
              <a:ext uri="{FF2B5EF4-FFF2-40B4-BE49-F238E27FC236}">
                <a16:creationId xmlns:a16="http://schemas.microsoft.com/office/drawing/2014/main" id="{D3E0551E-ABA2-EF64-6C20-EB446FD56A3F}"/>
              </a:ext>
            </a:extLst>
          </p:cNvPr>
          <p:cNvSpPr txBox="1"/>
          <p:nvPr/>
        </p:nvSpPr>
        <p:spPr>
          <a:xfrm>
            <a:off x="6193742" y="5132366"/>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Contraction fix</a:t>
            </a:r>
          </a:p>
        </p:txBody>
      </p:sp>
      <p:sp>
        <p:nvSpPr>
          <p:cNvPr id="51" name="TextBox 50">
            <a:extLst>
              <a:ext uri="{FF2B5EF4-FFF2-40B4-BE49-F238E27FC236}">
                <a16:creationId xmlns:a16="http://schemas.microsoft.com/office/drawing/2014/main" id="{2D043A4A-F514-2F27-D4AA-1859CDA3C556}"/>
              </a:ext>
            </a:extLst>
          </p:cNvPr>
          <p:cNvSpPr txBox="1"/>
          <p:nvPr/>
        </p:nvSpPr>
        <p:spPr>
          <a:xfrm>
            <a:off x="6192359" y="5668421"/>
            <a:ext cx="1590769" cy="246221"/>
          </a:xfrm>
          <a:prstGeom prst="rect">
            <a:avLst/>
          </a:prstGeom>
          <a:noFill/>
          <a:ln>
            <a:solidFill>
              <a:schemeClr val="bg2">
                <a:lumMod val="90000"/>
              </a:schemeClr>
            </a:solidFill>
            <a:prstDash val="dash"/>
          </a:ln>
        </p:spPr>
        <p:txBody>
          <a:bodyPr wrap="square" rtlCol="0">
            <a:spAutoFit/>
          </a:bodyPr>
          <a:lstStyle/>
          <a:p>
            <a:pPr algn="ctr"/>
            <a:r>
              <a:rPr lang="en-US" sz="1000" dirty="0">
                <a:latin typeface="Century Gothic" panose="020B0502020202020204" pitchFamily="34" charset="0"/>
              </a:rPr>
              <a:t>Lemmatization</a:t>
            </a:r>
          </a:p>
        </p:txBody>
      </p:sp>
      <p:cxnSp>
        <p:nvCxnSpPr>
          <p:cNvPr id="56" name="Straight Arrow Connector 55">
            <a:extLst>
              <a:ext uri="{FF2B5EF4-FFF2-40B4-BE49-F238E27FC236}">
                <a16:creationId xmlns:a16="http://schemas.microsoft.com/office/drawing/2014/main" id="{E02A2502-090B-2563-2B00-3EB3E1CF9CC9}"/>
              </a:ext>
            </a:extLst>
          </p:cNvPr>
          <p:cNvCxnSpPr>
            <a:stCxn id="29" idx="2"/>
            <a:endCxn id="33" idx="0"/>
          </p:cNvCxnSpPr>
          <p:nvPr/>
        </p:nvCxnSpPr>
        <p:spPr>
          <a:xfrm flipH="1">
            <a:off x="6987744" y="3660584"/>
            <a:ext cx="1" cy="351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CC7F3132-0E25-A1F2-C240-698074123CEB}"/>
              </a:ext>
            </a:extLst>
          </p:cNvPr>
          <p:cNvCxnSpPr>
            <a:stCxn id="33" idx="2"/>
            <a:endCxn id="47" idx="0"/>
          </p:cNvCxnSpPr>
          <p:nvPr/>
        </p:nvCxnSpPr>
        <p:spPr>
          <a:xfrm>
            <a:off x="6987744" y="4257907"/>
            <a:ext cx="1" cy="292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69" name="Straight Arrow Connector 7168">
            <a:extLst>
              <a:ext uri="{FF2B5EF4-FFF2-40B4-BE49-F238E27FC236}">
                <a16:creationId xmlns:a16="http://schemas.microsoft.com/office/drawing/2014/main" id="{8AE2CD10-B03A-D700-7A3A-E3E1EC599DB7}"/>
              </a:ext>
            </a:extLst>
          </p:cNvPr>
          <p:cNvCxnSpPr>
            <a:stCxn id="47" idx="2"/>
            <a:endCxn id="50" idx="0"/>
          </p:cNvCxnSpPr>
          <p:nvPr/>
        </p:nvCxnSpPr>
        <p:spPr>
          <a:xfrm>
            <a:off x="6987745" y="4796415"/>
            <a:ext cx="1382" cy="3359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74" name="Straight Arrow Connector 7173">
            <a:extLst>
              <a:ext uri="{FF2B5EF4-FFF2-40B4-BE49-F238E27FC236}">
                <a16:creationId xmlns:a16="http://schemas.microsoft.com/office/drawing/2014/main" id="{624321CB-599D-3A01-71A9-EEE390F408B1}"/>
              </a:ext>
            </a:extLst>
          </p:cNvPr>
          <p:cNvCxnSpPr>
            <a:stCxn id="50" idx="2"/>
            <a:endCxn id="51" idx="0"/>
          </p:cNvCxnSpPr>
          <p:nvPr/>
        </p:nvCxnSpPr>
        <p:spPr>
          <a:xfrm flipH="1">
            <a:off x="6987744" y="5378587"/>
            <a:ext cx="1383" cy="289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81" name="Elbow Connector 7180">
            <a:extLst>
              <a:ext uri="{FF2B5EF4-FFF2-40B4-BE49-F238E27FC236}">
                <a16:creationId xmlns:a16="http://schemas.microsoft.com/office/drawing/2014/main" id="{E81A0FE9-D401-10F8-00D2-5E361CD69FC5}"/>
              </a:ext>
            </a:extLst>
          </p:cNvPr>
          <p:cNvCxnSpPr>
            <a:stCxn id="51" idx="3"/>
            <a:endCxn id="7" idx="1"/>
          </p:cNvCxnSpPr>
          <p:nvPr/>
        </p:nvCxnSpPr>
        <p:spPr>
          <a:xfrm flipV="1">
            <a:off x="7783128" y="2144398"/>
            <a:ext cx="694220" cy="364713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83" name="Elbow Connector 7182">
            <a:extLst>
              <a:ext uri="{FF2B5EF4-FFF2-40B4-BE49-F238E27FC236}">
                <a16:creationId xmlns:a16="http://schemas.microsoft.com/office/drawing/2014/main" id="{1A1C47EC-DB5C-4077-A2DC-1D29128D1A50}"/>
              </a:ext>
            </a:extLst>
          </p:cNvPr>
          <p:cNvCxnSpPr>
            <a:cxnSpLocks/>
            <a:stCxn id="51" idx="3"/>
            <a:endCxn id="8" idx="1"/>
          </p:cNvCxnSpPr>
          <p:nvPr/>
        </p:nvCxnSpPr>
        <p:spPr>
          <a:xfrm flipV="1">
            <a:off x="7783128" y="2722970"/>
            <a:ext cx="694220" cy="306856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86" name="Elbow Connector 7185">
            <a:extLst>
              <a:ext uri="{FF2B5EF4-FFF2-40B4-BE49-F238E27FC236}">
                <a16:creationId xmlns:a16="http://schemas.microsoft.com/office/drawing/2014/main" id="{24C725EC-BE28-230E-1A14-B3DF522F82C8}"/>
              </a:ext>
            </a:extLst>
          </p:cNvPr>
          <p:cNvCxnSpPr>
            <a:stCxn id="51" idx="3"/>
            <a:endCxn id="9" idx="1"/>
          </p:cNvCxnSpPr>
          <p:nvPr/>
        </p:nvCxnSpPr>
        <p:spPr>
          <a:xfrm flipV="1">
            <a:off x="7783128" y="3379073"/>
            <a:ext cx="718603" cy="24124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88" name="Elbow Connector 7187">
            <a:extLst>
              <a:ext uri="{FF2B5EF4-FFF2-40B4-BE49-F238E27FC236}">
                <a16:creationId xmlns:a16="http://schemas.microsoft.com/office/drawing/2014/main" id="{6D3BD4E3-B0F2-1597-E08D-F352799D0016}"/>
              </a:ext>
            </a:extLst>
          </p:cNvPr>
          <p:cNvCxnSpPr>
            <a:stCxn id="51" idx="3"/>
            <a:endCxn id="24" idx="1"/>
          </p:cNvCxnSpPr>
          <p:nvPr/>
        </p:nvCxnSpPr>
        <p:spPr>
          <a:xfrm flipV="1">
            <a:off x="7783128" y="4030573"/>
            <a:ext cx="715070" cy="176095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90" name="Elbow Connector 7189">
            <a:extLst>
              <a:ext uri="{FF2B5EF4-FFF2-40B4-BE49-F238E27FC236}">
                <a16:creationId xmlns:a16="http://schemas.microsoft.com/office/drawing/2014/main" id="{8C8EB5D3-9CBA-F09B-2C79-3C03B67384D5}"/>
              </a:ext>
            </a:extLst>
          </p:cNvPr>
          <p:cNvCxnSpPr>
            <a:stCxn id="51" idx="3"/>
            <a:endCxn id="20" idx="1"/>
          </p:cNvCxnSpPr>
          <p:nvPr/>
        </p:nvCxnSpPr>
        <p:spPr>
          <a:xfrm flipV="1">
            <a:off x="7783128" y="4602226"/>
            <a:ext cx="694220" cy="118930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7191" name="Right Brace 7190">
            <a:extLst>
              <a:ext uri="{FF2B5EF4-FFF2-40B4-BE49-F238E27FC236}">
                <a16:creationId xmlns:a16="http://schemas.microsoft.com/office/drawing/2014/main" id="{DD0051A6-C800-50C8-5D57-53838AF8ACB8}"/>
              </a:ext>
            </a:extLst>
          </p:cNvPr>
          <p:cNvSpPr/>
          <p:nvPr/>
        </p:nvSpPr>
        <p:spPr>
          <a:xfrm>
            <a:off x="10201275" y="1926619"/>
            <a:ext cx="630851" cy="325540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7194" name="Picture 12" descr="User icons for free download | Freepik">
            <a:extLst>
              <a:ext uri="{FF2B5EF4-FFF2-40B4-BE49-F238E27FC236}">
                <a16:creationId xmlns:a16="http://schemas.microsoft.com/office/drawing/2014/main" id="{7A59056C-AA72-2177-C0CF-AFA2992083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4503" y="3045937"/>
            <a:ext cx="409907" cy="409907"/>
          </a:xfrm>
          <a:prstGeom prst="rect">
            <a:avLst/>
          </a:prstGeom>
          <a:noFill/>
          <a:extLst>
            <a:ext uri="{909E8E84-426E-40DD-AFC4-6F175D3DCCD1}">
              <a14:hiddenFill xmlns:a14="http://schemas.microsoft.com/office/drawing/2010/main">
                <a:solidFill>
                  <a:srgbClr val="FFFFFF"/>
                </a:solidFill>
              </a14:hiddenFill>
            </a:ext>
          </a:extLst>
        </p:spPr>
      </p:pic>
      <p:sp>
        <p:nvSpPr>
          <p:cNvPr id="7195" name="TextBox 7194">
            <a:extLst>
              <a:ext uri="{FF2B5EF4-FFF2-40B4-BE49-F238E27FC236}">
                <a16:creationId xmlns:a16="http://schemas.microsoft.com/office/drawing/2014/main" id="{9FDAD530-1C91-DA2A-4213-959AF20412C2}"/>
              </a:ext>
            </a:extLst>
          </p:cNvPr>
          <p:cNvSpPr txBox="1"/>
          <p:nvPr/>
        </p:nvSpPr>
        <p:spPr>
          <a:xfrm>
            <a:off x="2928191" y="2614917"/>
            <a:ext cx="2512440" cy="307777"/>
          </a:xfrm>
          <a:prstGeom prst="rect">
            <a:avLst/>
          </a:prstGeom>
          <a:noFill/>
        </p:spPr>
        <p:txBody>
          <a:bodyPr wrap="square" rtlCol="0">
            <a:spAutoFit/>
          </a:bodyPr>
          <a:lstStyle/>
          <a:p>
            <a:r>
              <a:rPr lang="en-US" sz="1400" dirty="0">
                <a:latin typeface="Century Gothic" panose="020B0502020202020204" pitchFamily="34" charset="0"/>
              </a:rPr>
              <a:t>Installation &amp; input feed</a:t>
            </a:r>
          </a:p>
        </p:txBody>
      </p:sp>
      <p:cxnSp>
        <p:nvCxnSpPr>
          <p:cNvPr id="7198" name="Straight Arrow Connector 7197">
            <a:extLst>
              <a:ext uri="{FF2B5EF4-FFF2-40B4-BE49-F238E27FC236}">
                <a16:creationId xmlns:a16="http://schemas.microsoft.com/office/drawing/2014/main" id="{F89597B1-F0A4-4B4E-C6FF-E2BB1A32BF3D}"/>
              </a:ext>
            </a:extLst>
          </p:cNvPr>
          <p:cNvCxnSpPr>
            <a:cxnSpLocks/>
          </p:cNvCxnSpPr>
          <p:nvPr/>
        </p:nvCxnSpPr>
        <p:spPr>
          <a:xfrm>
            <a:off x="2534456" y="3513356"/>
            <a:ext cx="28957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7410" name="Picture 2" descr="Performance report - Free business and finance icons">
            <a:extLst>
              <a:ext uri="{FF2B5EF4-FFF2-40B4-BE49-F238E27FC236}">
                <a16:creationId xmlns:a16="http://schemas.microsoft.com/office/drawing/2014/main" id="{C55985C4-9A3A-BDAC-51D2-82FE3E7EBC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63514" y="3132038"/>
            <a:ext cx="878674" cy="878674"/>
          </a:xfrm>
          <a:prstGeom prst="rect">
            <a:avLst/>
          </a:prstGeom>
          <a:noFill/>
          <a:extLst>
            <a:ext uri="{909E8E84-426E-40DD-AFC4-6F175D3DCCD1}">
              <a14:hiddenFill xmlns:a14="http://schemas.microsoft.com/office/drawing/2010/main">
                <a:solidFill>
                  <a:srgbClr val="FFFFFF"/>
                </a:solidFill>
              </a14:hiddenFill>
            </a:ext>
          </a:extLst>
        </p:spPr>
      </p:pic>
      <p:pic>
        <p:nvPicPr>
          <p:cNvPr id="7199" name="Picture 2" descr="Deploy Machine Learning | Machine Learning for Engineers">
            <a:extLst>
              <a:ext uri="{FF2B5EF4-FFF2-40B4-BE49-F238E27FC236}">
                <a16:creationId xmlns:a16="http://schemas.microsoft.com/office/drawing/2014/main" id="{4F472096-970D-8A30-7C41-CF36FAB1595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1882" t="11029" r="37762" b="8542"/>
          <a:stretch/>
        </p:blipFill>
        <p:spPr bwMode="auto">
          <a:xfrm>
            <a:off x="11405661" y="4706747"/>
            <a:ext cx="513427" cy="627714"/>
          </a:xfrm>
          <a:prstGeom prst="rect">
            <a:avLst/>
          </a:prstGeom>
          <a:noFill/>
          <a:extLst>
            <a:ext uri="{909E8E84-426E-40DD-AFC4-6F175D3DCCD1}">
              <a14:hiddenFill xmlns:a14="http://schemas.microsoft.com/office/drawing/2010/main">
                <a:solidFill>
                  <a:srgbClr val="FFFFFF"/>
                </a:solidFill>
              </a14:hiddenFill>
            </a:ext>
          </a:extLst>
        </p:spPr>
      </p:pic>
      <p:pic>
        <p:nvPicPr>
          <p:cNvPr id="7200" name="Picture 2" descr="Deploy Machine Learning | Machine Learning for Engineers">
            <a:extLst>
              <a:ext uri="{FF2B5EF4-FFF2-40B4-BE49-F238E27FC236}">
                <a16:creationId xmlns:a16="http://schemas.microsoft.com/office/drawing/2014/main" id="{9B1F469C-B04F-AD00-3B48-4254F6DB603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1882" t="11029" r="37762" b="8542"/>
          <a:stretch/>
        </p:blipFill>
        <p:spPr bwMode="auto">
          <a:xfrm>
            <a:off x="11052047" y="4836784"/>
            <a:ext cx="564770" cy="690485"/>
          </a:xfrm>
          <a:prstGeom prst="rect">
            <a:avLst/>
          </a:prstGeom>
          <a:noFill/>
          <a:extLst>
            <a:ext uri="{909E8E84-426E-40DD-AFC4-6F175D3DCCD1}">
              <a14:hiddenFill xmlns:a14="http://schemas.microsoft.com/office/drawing/2010/main">
                <a:solidFill>
                  <a:srgbClr val="FFFFFF"/>
                </a:solidFill>
              </a14:hiddenFill>
            </a:ext>
          </a:extLst>
        </p:spPr>
      </p:pic>
      <p:sp>
        <p:nvSpPr>
          <p:cNvPr id="7201" name="TextBox 7200">
            <a:extLst>
              <a:ext uri="{FF2B5EF4-FFF2-40B4-BE49-F238E27FC236}">
                <a16:creationId xmlns:a16="http://schemas.microsoft.com/office/drawing/2014/main" id="{76299998-F3DC-C4FD-8773-F5DDAFE39AA0}"/>
              </a:ext>
            </a:extLst>
          </p:cNvPr>
          <p:cNvSpPr txBox="1"/>
          <p:nvPr/>
        </p:nvSpPr>
        <p:spPr>
          <a:xfrm>
            <a:off x="10601231" y="3976361"/>
            <a:ext cx="1590769" cy="646331"/>
          </a:xfrm>
          <a:prstGeom prst="rect">
            <a:avLst/>
          </a:prstGeom>
          <a:noFill/>
        </p:spPr>
        <p:txBody>
          <a:bodyPr wrap="square" rtlCol="0">
            <a:spAutoFit/>
          </a:bodyPr>
          <a:lstStyle/>
          <a:p>
            <a:pPr algn="ctr"/>
            <a:r>
              <a:rPr lang="en-US" sz="1200" dirty="0">
                <a:latin typeface="Century Gothic" panose="020B0502020202020204" pitchFamily="34" charset="0"/>
              </a:rPr>
              <a:t>+</a:t>
            </a:r>
          </a:p>
          <a:p>
            <a:pPr algn="ctr"/>
            <a:endParaRPr lang="en-US" sz="1200" dirty="0">
              <a:latin typeface="Century Gothic" panose="020B0502020202020204" pitchFamily="34" charset="0"/>
            </a:endParaRPr>
          </a:p>
          <a:p>
            <a:pPr algn="ctr"/>
            <a:r>
              <a:rPr lang="en-US" sz="1200" dirty="0">
                <a:latin typeface="Century Gothic" panose="020B0502020202020204" pitchFamily="34" charset="0"/>
              </a:rPr>
              <a:t>Model files</a:t>
            </a:r>
          </a:p>
        </p:txBody>
      </p:sp>
      <p:pic>
        <p:nvPicPr>
          <p:cNvPr id="11" name="Picture 2" descr="Koodoo">
            <a:extLst>
              <a:ext uri="{FF2B5EF4-FFF2-40B4-BE49-F238E27FC236}">
                <a16:creationId xmlns:a16="http://schemas.microsoft.com/office/drawing/2014/main" id="{ADDFA87F-869F-EE4C-5365-A194665E451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1298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3"/>
                                        </p:tgtEl>
                                        <p:attrNameLst>
                                          <p:attrName>style.visibility</p:attrName>
                                        </p:attrNameLst>
                                      </p:cBhvr>
                                      <p:to>
                                        <p:strVal val="visible"/>
                                      </p:to>
                                    </p:set>
                                    <p:animEffect transition="in" filter="fade">
                                      <p:cBhvr>
                                        <p:cTn id="42" dur="500"/>
                                        <p:tgtEl>
                                          <p:spTgt spid="6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169"/>
                                        </p:tgtEl>
                                        <p:attrNameLst>
                                          <p:attrName>style.visibility</p:attrName>
                                        </p:attrNameLst>
                                      </p:cBhvr>
                                      <p:to>
                                        <p:strVal val="visible"/>
                                      </p:to>
                                    </p:set>
                                    <p:animEffect transition="in" filter="fade">
                                      <p:cBhvr>
                                        <p:cTn id="52" dur="500"/>
                                        <p:tgtEl>
                                          <p:spTgt spid="716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500"/>
                                        <p:tgtEl>
                                          <p:spTgt spid="5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174"/>
                                        </p:tgtEl>
                                        <p:attrNameLst>
                                          <p:attrName>style.visibility</p:attrName>
                                        </p:attrNameLst>
                                      </p:cBhvr>
                                      <p:to>
                                        <p:strVal val="visible"/>
                                      </p:to>
                                    </p:set>
                                    <p:animEffect transition="in" filter="fade">
                                      <p:cBhvr>
                                        <p:cTn id="62" dur="500"/>
                                        <p:tgtEl>
                                          <p:spTgt spid="717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51"/>
                                        </p:tgtEl>
                                        <p:attrNameLst>
                                          <p:attrName>style.visibility</p:attrName>
                                        </p:attrNameLst>
                                      </p:cBhvr>
                                      <p:to>
                                        <p:strVal val="visible"/>
                                      </p:to>
                                    </p:set>
                                    <p:animEffect transition="in" filter="fade">
                                      <p:cBhvr>
                                        <p:cTn id="67" dur="500"/>
                                        <p:tgtEl>
                                          <p:spTgt spid="51"/>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7190"/>
                                        </p:tgtEl>
                                        <p:attrNameLst>
                                          <p:attrName>style.visibility</p:attrName>
                                        </p:attrNameLst>
                                      </p:cBhvr>
                                      <p:to>
                                        <p:strVal val="visible"/>
                                      </p:to>
                                    </p:set>
                                    <p:animEffect transition="in" filter="fade">
                                      <p:cBhvr>
                                        <p:cTn id="72" dur="500"/>
                                        <p:tgtEl>
                                          <p:spTgt spid="7190"/>
                                        </p:tgtEl>
                                      </p:cBhvr>
                                    </p:animEffect>
                                  </p:childTnLst>
                                </p:cTn>
                              </p:par>
                              <p:par>
                                <p:cTn id="73" presetID="10" presetClass="entr" presetSubtype="0" fill="hold" nodeType="withEffect">
                                  <p:stCondLst>
                                    <p:cond delay="0"/>
                                  </p:stCondLst>
                                  <p:childTnLst>
                                    <p:set>
                                      <p:cBhvr>
                                        <p:cTn id="74" dur="1" fill="hold">
                                          <p:stCondLst>
                                            <p:cond delay="0"/>
                                          </p:stCondLst>
                                        </p:cTn>
                                        <p:tgtEl>
                                          <p:spTgt spid="7188"/>
                                        </p:tgtEl>
                                        <p:attrNameLst>
                                          <p:attrName>style.visibility</p:attrName>
                                        </p:attrNameLst>
                                      </p:cBhvr>
                                      <p:to>
                                        <p:strVal val="visible"/>
                                      </p:to>
                                    </p:set>
                                    <p:animEffect transition="in" filter="fade">
                                      <p:cBhvr>
                                        <p:cTn id="75" dur="500"/>
                                        <p:tgtEl>
                                          <p:spTgt spid="7188"/>
                                        </p:tgtEl>
                                      </p:cBhvr>
                                    </p:animEffect>
                                  </p:childTnLst>
                                </p:cTn>
                              </p:par>
                              <p:par>
                                <p:cTn id="76" presetID="10" presetClass="entr" presetSubtype="0" fill="hold" nodeType="withEffect">
                                  <p:stCondLst>
                                    <p:cond delay="0"/>
                                  </p:stCondLst>
                                  <p:childTnLst>
                                    <p:set>
                                      <p:cBhvr>
                                        <p:cTn id="77" dur="1" fill="hold">
                                          <p:stCondLst>
                                            <p:cond delay="0"/>
                                          </p:stCondLst>
                                        </p:cTn>
                                        <p:tgtEl>
                                          <p:spTgt spid="7186"/>
                                        </p:tgtEl>
                                        <p:attrNameLst>
                                          <p:attrName>style.visibility</p:attrName>
                                        </p:attrNameLst>
                                      </p:cBhvr>
                                      <p:to>
                                        <p:strVal val="visible"/>
                                      </p:to>
                                    </p:set>
                                    <p:animEffect transition="in" filter="fade">
                                      <p:cBhvr>
                                        <p:cTn id="78" dur="500"/>
                                        <p:tgtEl>
                                          <p:spTgt spid="7186"/>
                                        </p:tgtEl>
                                      </p:cBhvr>
                                    </p:animEffect>
                                  </p:childTnLst>
                                </p:cTn>
                              </p:par>
                              <p:par>
                                <p:cTn id="79" presetID="10" presetClass="entr" presetSubtype="0" fill="hold" nodeType="withEffect">
                                  <p:stCondLst>
                                    <p:cond delay="0"/>
                                  </p:stCondLst>
                                  <p:childTnLst>
                                    <p:set>
                                      <p:cBhvr>
                                        <p:cTn id="80" dur="1" fill="hold">
                                          <p:stCondLst>
                                            <p:cond delay="0"/>
                                          </p:stCondLst>
                                        </p:cTn>
                                        <p:tgtEl>
                                          <p:spTgt spid="7183"/>
                                        </p:tgtEl>
                                        <p:attrNameLst>
                                          <p:attrName>style.visibility</p:attrName>
                                        </p:attrNameLst>
                                      </p:cBhvr>
                                      <p:to>
                                        <p:strVal val="visible"/>
                                      </p:to>
                                    </p:set>
                                    <p:animEffect transition="in" filter="fade">
                                      <p:cBhvr>
                                        <p:cTn id="81" dur="500"/>
                                        <p:tgtEl>
                                          <p:spTgt spid="7183"/>
                                        </p:tgtEl>
                                      </p:cBhvr>
                                    </p:animEffect>
                                  </p:childTnLst>
                                </p:cTn>
                              </p:par>
                              <p:par>
                                <p:cTn id="82" presetID="10" presetClass="entr" presetSubtype="0" fill="hold" nodeType="withEffect">
                                  <p:stCondLst>
                                    <p:cond delay="0"/>
                                  </p:stCondLst>
                                  <p:childTnLst>
                                    <p:set>
                                      <p:cBhvr>
                                        <p:cTn id="83" dur="1" fill="hold">
                                          <p:stCondLst>
                                            <p:cond delay="0"/>
                                          </p:stCondLst>
                                        </p:cTn>
                                        <p:tgtEl>
                                          <p:spTgt spid="7181"/>
                                        </p:tgtEl>
                                        <p:attrNameLst>
                                          <p:attrName>style.visibility</p:attrName>
                                        </p:attrNameLst>
                                      </p:cBhvr>
                                      <p:to>
                                        <p:strVal val="visible"/>
                                      </p:to>
                                    </p:set>
                                    <p:animEffect transition="in" filter="fade">
                                      <p:cBhvr>
                                        <p:cTn id="84" dur="500"/>
                                        <p:tgtEl>
                                          <p:spTgt spid="7181"/>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7"/>
                                        </p:tgtEl>
                                        <p:attrNameLst>
                                          <p:attrName>style.visibility</p:attrName>
                                        </p:attrNameLst>
                                      </p:cBhvr>
                                      <p:to>
                                        <p:strVal val="visible"/>
                                      </p:to>
                                    </p:set>
                                    <p:animEffect transition="in" filter="fade">
                                      <p:cBhvr>
                                        <p:cTn id="89" dur="500"/>
                                        <p:tgtEl>
                                          <p:spTgt spid="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
                                        </p:tgtEl>
                                        <p:attrNameLst>
                                          <p:attrName>style.visibility</p:attrName>
                                        </p:attrNameLst>
                                      </p:cBhvr>
                                      <p:to>
                                        <p:strVal val="visible"/>
                                      </p:to>
                                    </p:set>
                                    <p:animEffect transition="in" filter="fade">
                                      <p:cBhvr>
                                        <p:cTn id="92" dur="500"/>
                                        <p:tgtEl>
                                          <p:spTgt spid="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9"/>
                                        </p:tgtEl>
                                        <p:attrNameLst>
                                          <p:attrName>style.visibility</p:attrName>
                                        </p:attrNameLst>
                                      </p:cBhvr>
                                      <p:to>
                                        <p:strVal val="visible"/>
                                      </p:to>
                                    </p:set>
                                    <p:animEffect transition="in" filter="fade">
                                      <p:cBhvr>
                                        <p:cTn id="95" dur="500"/>
                                        <p:tgtEl>
                                          <p:spTgt spid="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4"/>
                                        </p:tgtEl>
                                        <p:attrNameLst>
                                          <p:attrName>style.visibility</p:attrName>
                                        </p:attrNameLst>
                                      </p:cBhvr>
                                      <p:to>
                                        <p:strVal val="visible"/>
                                      </p:to>
                                    </p:set>
                                    <p:animEffect transition="in" filter="fade">
                                      <p:cBhvr>
                                        <p:cTn id="98" dur="500"/>
                                        <p:tgtEl>
                                          <p:spTgt spid="2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0"/>
                                        </p:tgtEl>
                                        <p:attrNameLst>
                                          <p:attrName>style.visibility</p:attrName>
                                        </p:attrNameLst>
                                      </p:cBhvr>
                                      <p:to>
                                        <p:strVal val="visible"/>
                                      </p:to>
                                    </p:set>
                                    <p:animEffect transition="in" filter="fade">
                                      <p:cBhvr>
                                        <p:cTn id="101" dur="500"/>
                                        <p:tgtEl>
                                          <p:spTgt spid="20"/>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7191"/>
                                        </p:tgtEl>
                                        <p:attrNameLst>
                                          <p:attrName>style.visibility</p:attrName>
                                        </p:attrNameLst>
                                      </p:cBhvr>
                                      <p:to>
                                        <p:strVal val="visible"/>
                                      </p:to>
                                    </p:set>
                                    <p:animEffect transition="in" filter="fade">
                                      <p:cBhvr>
                                        <p:cTn id="106" dur="500"/>
                                        <p:tgtEl>
                                          <p:spTgt spid="7191"/>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7171"/>
                                        </p:tgtEl>
                                        <p:attrNameLst>
                                          <p:attrName>style.visibility</p:attrName>
                                        </p:attrNameLst>
                                      </p:cBhvr>
                                      <p:to>
                                        <p:strVal val="visible"/>
                                      </p:to>
                                    </p:set>
                                    <p:animEffect transition="in" filter="fade">
                                      <p:cBhvr>
                                        <p:cTn id="111" dur="500"/>
                                        <p:tgtEl>
                                          <p:spTgt spid="7171"/>
                                        </p:tgtEl>
                                      </p:cBhvr>
                                    </p:animEffect>
                                  </p:childTnLst>
                                </p:cTn>
                              </p:par>
                              <p:par>
                                <p:cTn id="112" presetID="10" presetClass="entr" presetSubtype="0" fill="hold" nodeType="withEffect">
                                  <p:stCondLst>
                                    <p:cond delay="0"/>
                                  </p:stCondLst>
                                  <p:childTnLst>
                                    <p:set>
                                      <p:cBhvr>
                                        <p:cTn id="113" dur="1" fill="hold">
                                          <p:stCondLst>
                                            <p:cond delay="0"/>
                                          </p:stCondLst>
                                        </p:cTn>
                                        <p:tgtEl>
                                          <p:spTgt spid="17410"/>
                                        </p:tgtEl>
                                        <p:attrNameLst>
                                          <p:attrName>style.visibility</p:attrName>
                                        </p:attrNameLst>
                                      </p:cBhvr>
                                      <p:to>
                                        <p:strVal val="visible"/>
                                      </p:to>
                                    </p:set>
                                    <p:animEffect transition="in" filter="fade">
                                      <p:cBhvr>
                                        <p:cTn id="114" dur="500"/>
                                        <p:tgtEl>
                                          <p:spTgt spid="17410"/>
                                        </p:tgtEl>
                                      </p:cBhvr>
                                    </p:animEffect>
                                  </p:childTnLst>
                                </p:cTn>
                              </p:par>
                            </p:childTnLst>
                          </p:cTn>
                        </p:par>
                      </p:childTnLst>
                    </p:cTn>
                  </p:par>
                  <p:par>
                    <p:cTn id="115" fill="hold">
                      <p:stCondLst>
                        <p:cond delay="indefinite"/>
                      </p:stCondLst>
                      <p:childTnLst>
                        <p:par>
                          <p:cTn id="116" fill="hold">
                            <p:stCondLst>
                              <p:cond delay="0"/>
                            </p:stCondLst>
                            <p:childTnLst>
                              <p:par>
                                <p:cTn id="117" presetID="10" presetClass="entr" presetSubtype="0" fill="hold" nodeType="clickEffect">
                                  <p:stCondLst>
                                    <p:cond delay="0"/>
                                  </p:stCondLst>
                                  <p:childTnLst>
                                    <p:set>
                                      <p:cBhvr>
                                        <p:cTn id="118" dur="1" fill="hold">
                                          <p:stCondLst>
                                            <p:cond delay="0"/>
                                          </p:stCondLst>
                                        </p:cTn>
                                        <p:tgtEl>
                                          <p:spTgt spid="7199"/>
                                        </p:tgtEl>
                                        <p:attrNameLst>
                                          <p:attrName>style.visibility</p:attrName>
                                        </p:attrNameLst>
                                      </p:cBhvr>
                                      <p:to>
                                        <p:strVal val="visible"/>
                                      </p:to>
                                    </p:set>
                                    <p:animEffect transition="in" filter="fade">
                                      <p:cBhvr>
                                        <p:cTn id="119" dur="500"/>
                                        <p:tgtEl>
                                          <p:spTgt spid="7199"/>
                                        </p:tgtEl>
                                      </p:cBhvr>
                                    </p:animEffect>
                                  </p:childTnLst>
                                </p:cTn>
                              </p:par>
                              <p:par>
                                <p:cTn id="120" presetID="10" presetClass="entr" presetSubtype="0" fill="hold" nodeType="withEffect">
                                  <p:stCondLst>
                                    <p:cond delay="0"/>
                                  </p:stCondLst>
                                  <p:childTnLst>
                                    <p:set>
                                      <p:cBhvr>
                                        <p:cTn id="121" dur="1" fill="hold">
                                          <p:stCondLst>
                                            <p:cond delay="0"/>
                                          </p:stCondLst>
                                        </p:cTn>
                                        <p:tgtEl>
                                          <p:spTgt spid="7200"/>
                                        </p:tgtEl>
                                        <p:attrNameLst>
                                          <p:attrName>style.visibility</p:attrName>
                                        </p:attrNameLst>
                                      </p:cBhvr>
                                      <p:to>
                                        <p:strVal val="visible"/>
                                      </p:to>
                                    </p:set>
                                    <p:animEffect transition="in" filter="fade">
                                      <p:cBhvr>
                                        <p:cTn id="122" dur="500"/>
                                        <p:tgtEl>
                                          <p:spTgt spid="7200"/>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7201"/>
                                        </p:tgtEl>
                                        <p:attrNameLst>
                                          <p:attrName>style.visibility</p:attrName>
                                        </p:attrNameLst>
                                      </p:cBhvr>
                                      <p:to>
                                        <p:strVal val="visible"/>
                                      </p:to>
                                    </p:set>
                                    <p:animEffect transition="in" filter="fade">
                                      <p:cBhvr>
                                        <p:cTn id="127" dur="500"/>
                                        <p:tgtEl>
                                          <p:spTgt spid="7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3" grpId="0" animBg="1"/>
      <p:bldP spid="53" grpId="0"/>
      <p:bldP spid="7171" grpId="0"/>
      <p:bldP spid="7" grpId="0" animBg="1"/>
      <p:bldP spid="8" grpId="0" animBg="1"/>
      <p:bldP spid="9" grpId="0" animBg="1"/>
      <p:bldP spid="20" grpId="0" animBg="1"/>
      <p:bldP spid="24" grpId="0" animBg="1"/>
      <p:bldP spid="47" grpId="0" animBg="1"/>
      <p:bldP spid="50" grpId="0" animBg="1"/>
      <p:bldP spid="51" grpId="0" animBg="1"/>
      <p:bldP spid="7191" grpId="0" animBg="1"/>
      <p:bldP spid="720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C54CC-D1A8-E8F9-B44E-2CAAEB198D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FFC553-FB2B-26B3-042B-C88BD4FA617C}"/>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a:t>
            </a:r>
            <a:r>
              <a:rPr lang="en-US" dirty="0" err="1">
                <a:latin typeface="Century Gothic" panose="020B0502020202020204" pitchFamily="34" charset="0"/>
              </a:rPr>
              <a:t>TruthPredict</a:t>
            </a:r>
            <a:r>
              <a:rPr lang="en-US" dirty="0">
                <a:latin typeface="Century Gothic" panose="020B0502020202020204" pitchFamily="34" charset="0"/>
              </a:rPr>
              <a:t>’– Stage 3</a:t>
            </a:r>
          </a:p>
        </p:txBody>
      </p:sp>
      <p:sp>
        <p:nvSpPr>
          <p:cNvPr id="4" name="TextBox 3">
            <a:extLst>
              <a:ext uri="{FF2B5EF4-FFF2-40B4-BE49-F238E27FC236}">
                <a16:creationId xmlns:a16="http://schemas.microsoft.com/office/drawing/2014/main" id="{ABDBA0E9-720F-34D6-B589-E1055FD78A6B}"/>
              </a:ext>
            </a:extLst>
          </p:cNvPr>
          <p:cNvSpPr txBox="1"/>
          <p:nvPr/>
        </p:nvSpPr>
        <p:spPr>
          <a:xfrm>
            <a:off x="509585" y="1494703"/>
            <a:ext cx="11098835" cy="646330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entury Gothic" panose="020B0502020202020204" pitchFamily="34" charset="0"/>
              </a:rPr>
              <a:t>List of classification algorithms are experimented</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Grid-Search is implemented in-order to pick up best hyperparameters for every model built</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Cross-validation is employed to avoid restricting the performance measure to one single split</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Algorithms implemented and their accuracy scores are listed below</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Note: Advanced embedding and DNN algorithms can be experimented to see more incremental change in the accuracy</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p:txBody>
      </p:sp>
      <p:pic>
        <p:nvPicPr>
          <p:cNvPr id="6" name="Picture 5">
            <a:extLst>
              <a:ext uri="{FF2B5EF4-FFF2-40B4-BE49-F238E27FC236}">
                <a16:creationId xmlns:a16="http://schemas.microsoft.com/office/drawing/2014/main" id="{C3780384-CEE2-B418-8E63-0D0A3A037A82}"/>
              </a:ext>
            </a:extLst>
          </p:cNvPr>
          <p:cNvPicPr>
            <a:picLocks noChangeAspect="1"/>
          </p:cNvPicPr>
          <p:nvPr/>
        </p:nvPicPr>
        <p:blipFill>
          <a:blip r:embed="rId2"/>
          <a:stretch>
            <a:fillRect/>
          </a:stretch>
        </p:blipFill>
        <p:spPr>
          <a:xfrm>
            <a:off x="3382896" y="3670842"/>
            <a:ext cx="3769556" cy="1692455"/>
          </a:xfrm>
          <a:prstGeom prst="rect">
            <a:avLst/>
          </a:prstGeom>
        </p:spPr>
      </p:pic>
      <p:pic>
        <p:nvPicPr>
          <p:cNvPr id="3" name="Picture 2" descr="Koodoo">
            <a:extLst>
              <a:ext uri="{FF2B5EF4-FFF2-40B4-BE49-F238E27FC236}">
                <a16:creationId xmlns:a16="http://schemas.microsoft.com/office/drawing/2014/main" id="{C737A932-A73F-BB80-AF7C-3EC16D3221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65359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24E3C-2C00-EC94-600B-A8830F95B80D}"/>
            </a:ext>
          </a:extLst>
        </p:cNvPr>
        <p:cNvGrpSpPr/>
        <p:nvPr/>
      </p:nvGrpSpPr>
      <p:grpSpPr>
        <a:xfrm>
          <a:off x="0" y="0"/>
          <a:ext cx="0" cy="0"/>
          <a:chOff x="0" y="0"/>
          <a:chExt cx="0" cy="0"/>
        </a:xfrm>
      </p:grpSpPr>
      <p:sp>
        <p:nvSpPr>
          <p:cNvPr id="7171" name="TextBox 7170">
            <a:extLst>
              <a:ext uri="{FF2B5EF4-FFF2-40B4-BE49-F238E27FC236}">
                <a16:creationId xmlns:a16="http://schemas.microsoft.com/office/drawing/2014/main" id="{DE19C2EF-1ECB-E750-DE8D-E0A26F90D39C}"/>
              </a:ext>
            </a:extLst>
          </p:cNvPr>
          <p:cNvSpPr txBox="1"/>
          <p:nvPr/>
        </p:nvSpPr>
        <p:spPr>
          <a:xfrm>
            <a:off x="6991815" y="5283396"/>
            <a:ext cx="1590769" cy="253916"/>
          </a:xfrm>
          <a:prstGeom prst="rect">
            <a:avLst/>
          </a:prstGeom>
          <a:noFill/>
        </p:spPr>
        <p:txBody>
          <a:bodyPr wrap="square" rtlCol="0">
            <a:spAutoFit/>
          </a:bodyPr>
          <a:lstStyle/>
          <a:p>
            <a:pPr algn="ctr"/>
            <a:r>
              <a:rPr lang="en-US" sz="1050" dirty="0">
                <a:latin typeface="Century Gothic" panose="020B0502020202020204" pitchFamily="34" charset="0"/>
              </a:rPr>
              <a:t>User test input (JSON)</a:t>
            </a:r>
          </a:p>
        </p:txBody>
      </p:sp>
      <p:sp>
        <p:nvSpPr>
          <p:cNvPr id="2" name="Title 1">
            <a:extLst>
              <a:ext uri="{FF2B5EF4-FFF2-40B4-BE49-F238E27FC236}">
                <a16:creationId xmlns:a16="http://schemas.microsoft.com/office/drawing/2014/main" id="{09AE53BD-1C21-92E4-D674-CB58396912EE}"/>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FinAutoML – Stage 4</a:t>
            </a:r>
          </a:p>
        </p:txBody>
      </p:sp>
      <p:pic>
        <p:nvPicPr>
          <p:cNvPr id="11" name="Picture 10">
            <a:extLst>
              <a:ext uri="{FF2B5EF4-FFF2-40B4-BE49-F238E27FC236}">
                <a16:creationId xmlns:a16="http://schemas.microsoft.com/office/drawing/2014/main" id="{B1D67A82-AE58-F675-8A8E-B0DF52A0BCFD}"/>
              </a:ext>
            </a:extLst>
          </p:cNvPr>
          <p:cNvPicPr>
            <a:picLocks noChangeAspect="1"/>
          </p:cNvPicPr>
          <p:nvPr/>
        </p:nvPicPr>
        <p:blipFill>
          <a:blip r:embed="rId2"/>
          <a:stretch>
            <a:fillRect/>
          </a:stretch>
        </p:blipFill>
        <p:spPr>
          <a:xfrm>
            <a:off x="358696" y="1147161"/>
            <a:ext cx="7772398" cy="3397689"/>
          </a:xfrm>
          <a:prstGeom prst="rect">
            <a:avLst/>
          </a:prstGeom>
        </p:spPr>
      </p:pic>
      <p:sp>
        <p:nvSpPr>
          <p:cNvPr id="12" name="TextBox 11">
            <a:extLst>
              <a:ext uri="{FF2B5EF4-FFF2-40B4-BE49-F238E27FC236}">
                <a16:creationId xmlns:a16="http://schemas.microsoft.com/office/drawing/2014/main" id="{D76161A8-E700-BE4E-2CC0-BE5C8D347D6A}"/>
              </a:ext>
            </a:extLst>
          </p:cNvPr>
          <p:cNvSpPr txBox="1"/>
          <p:nvPr/>
        </p:nvSpPr>
        <p:spPr>
          <a:xfrm>
            <a:off x="3819924" y="4809809"/>
            <a:ext cx="3048255" cy="261610"/>
          </a:xfrm>
          <a:prstGeom prst="rect">
            <a:avLst/>
          </a:prstGeom>
          <a:noFill/>
        </p:spPr>
        <p:txBody>
          <a:bodyPr wrap="square" rtlCol="0">
            <a:spAutoFit/>
          </a:bodyPr>
          <a:lstStyle/>
          <a:p>
            <a:pPr algn="ctr"/>
            <a:r>
              <a:rPr lang="en-US" sz="1100" b="1" dirty="0"/>
              <a:t>Stage 3</a:t>
            </a:r>
          </a:p>
        </p:txBody>
      </p:sp>
      <p:sp>
        <p:nvSpPr>
          <p:cNvPr id="13" name="Left Brace 12">
            <a:extLst>
              <a:ext uri="{FF2B5EF4-FFF2-40B4-BE49-F238E27FC236}">
                <a16:creationId xmlns:a16="http://schemas.microsoft.com/office/drawing/2014/main" id="{C50B9040-5289-B8FD-F804-3E7D2F66D1CB}"/>
              </a:ext>
            </a:extLst>
          </p:cNvPr>
          <p:cNvSpPr/>
          <p:nvPr/>
        </p:nvSpPr>
        <p:spPr>
          <a:xfrm rot="16200000">
            <a:off x="5102652" y="2774002"/>
            <a:ext cx="512352" cy="326597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4" name="Picture 12" descr="User icons for free download | Freepik">
            <a:extLst>
              <a:ext uri="{FF2B5EF4-FFF2-40B4-BE49-F238E27FC236}">
                <a16:creationId xmlns:a16="http://schemas.microsoft.com/office/drawing/2014/main" id="{267533C1-E19F-7022-DD08-7D1919677D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5800" y="4761191"/>
            <a:ext cx="409907" cy="409907"/>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ED51C4F7-118F-68FE-B776-5B17068E77FB}"/>
              </a:ext>
            </a:extLst>
          </p:cNvPr>
          <p:cNvCxnSpPr/>
          <p:nvPr/>
        </p:nvCxnSpPr>
        <p:spPr>
          <a:xfrm flipV="1">
            <a:off x="7720753" y="4188990"/>
            <a:ext cx="0" cy="4274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B28F5C-B416-75FD-A030-50A799FFC038}"/>
              </a:ext>
            </a:extLst>
          </p:cNvPr>
          <p:cNvCxnSpPr/>
          <p:nvPr/>
        </p:nvCxnSpPr>
        <p:spPr>
          <a:xfrm>
            <a:off x="8084634" y="2416823"/>
            <a:ext cx="4979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21D9453-1AC9-FF94-2302-DD9BD60EB72A}"/>
              </a:ext>
            </a:extLst>
          </p:cNvPr>
          <p:cNvSpPr txBox="1"/>
          <p:nvPr/>
        </p:nvSpPr>
        <p:spPr>
          <a:xfrm>
            <a:off x="8681086" y="2093657"/>
            <a:ext cx="1498118" cy="430887"/>
          </a:xfrm>
          <a:prstGeom prst="rect">
            <a:avLst/>
          </a:prstGeom>
          <a:noFill/>
          <a:ln>
            <a:solidFill>
              <a:schemeClr val="tx1"/>
            </a:solidFill>
            <a:prstDash val="dashDot"/>
          </a:ln>
        </p:spPr>
        <p:txBody>
          <a:bodyPr wrap="square" rtlCol="0">
            <a:spAutoFit/>
          </a:bodyPr>
          <a:lstStyle/>
          <a:p>
            <a:pPr algn="ctr"/>
            <a:r>
              <a:rPr lang="en-US" sz="1100" dirty="0">
                <a:latin typeface="Century Gothic" panose="020B0502020202020204" pitchFamily="34" charset="0"/>
              </a:rPr>
              <a:t>Best model selection</a:t>
            </a:r>
          </a:p>
        </p:txBody>
      </p:sp>
      <p:cxnSp>
        <p:nvCxnSpPr>
          <p:cNvPr id="27" name="Straight Arrow Connector 26">
            <a:extLst>
              <a:ext uri="{FF2B5EF4-FFF2-40B4-BE49-F238E27FC236}">
                <a16:creationId xmlns:a16="http://schemas.microsoft.com/office/drawing/2014/main" id="{09DC5130-B775-076B-EEB5-79D1F7B32339}"/>
              </a:ext>
            </a:extLst>
          </p:cNvPr>
          <p:cNvCxnSpPr>
            <a:stCxn id="18" idx="3"/>
          </p:cNvCxnSpPr>
          <p:nvPr/>
        </p:nvCxnSpPr>
        <p:spPr>
          <a:xfrm flipV="1">
            <a:off x="10179204" y="2309100"/>
            <a:ext cx="55942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51D0D57-A531-8256-8C4D-8A0D2279A39A}"/>
              </a:ext>
            </a:extLst>
          </p:cNvPr>
          <p:cNvSpPr txBox="1"/>
          <p:nvPr/>
        </p:nvSpPr>
        <p:spPr>
          <a:xfrm>
            <a:off x="11016029" y="1715659"/>
            <a:ext cx="953083" cy="1107996"/>
          </a:xfrm>
          <a:prstGeom prst="rect">
            <a:avLst/>
          </a:prstGeom>
          <a:noFill/>
        </p:spPr>
        <p:txBody>
          <a:bodyPr wrap="square" rtlCol="0">
            <a:spAutoFit/>
          </a:bodyPr>
          <a:lstStyle/>
          <a:p>
            <a:r>
              <a:rPr lang="en-US" sz="1100" dirty="0">
                <a:latin typeface="Century Gothic" panose="020B0502020202020204" pitchFamily="34" charset="0"/>
              </a:rPr>
              <a:t>Prediction TRUE/FALSE </a:t>
            </a:r>
          </a:p>
          <a:p>
            <a:endParaRPr lang="en-US" sz="1100" dirty="0">
              <a:latin typeface="Century Gothic" panose="020B0502020202020204" pitchFamily="34" charset="0"/>
            </a:endParaRPr>
          </a:p>
          <a:p>
            <a:r>
              <a:rPr lang="en-US" sz="1100" dirty="0">
                <a:latin typeface="Century Gothic" panose="020B0502020202020204" pitchFamily="34" charset="0"/>
              </a:rPr>
              <a:t>         +</a:t>
            </a:r>
            <a:br>
              <a:rPr lang="en-US" sz="1100" dirty="0">
                <a:latin typeface="Century Gothic" panose="020B0502020202020204" pitchFamily="34" charset="0"/>
              </a:rPr>
            </a:br>
            <a:br>
              <a:rPr lang="en-US" sz="1100" dirty="0">
                <a:latin typeface="Century Gothic" panose="020B0502020202020204" pitchFamily="34" charset="0"/>
              </a:rPr>
            </a:br>
            <a:r>
              <a:rPr lang="en-US" sz="1100" dirty="0">
                <a:latin typeface="Century Gothic" panose="020B0502020202020204" pitchFamily="34" charset="0"/>
              </a:rPr>
              <a:t>Reasoning</a:t>
            </a:r>
          </a:p>
        </p:txBody>
      </p:sp>
      <p:cxnSp>
        <p:nvCxnSpPr>
          <p:cNvPr id="32" name="Elbow Connector 31">
            <a:extLst>
              <a:ext uri="{FF2B5EF4-FFF2-40B4-BE49-F238E27FC236}">
                <a16:creationId xmlns:a16="http://schemas.microsoft.com/office/drawing/2014/main" id="{6CE5A3FD-FF83-C1CC-91AA-541A36E2B727}"/>
              </a:ext>
            </a:extLst>
          </p:cNvPr>
          <p:cNvCxnSpPr>
            <a:endCxn id="18" idx="2"/>
          </p:cNvCxnSpPr>
          <p:nvPr/>
        </p:nvCxnSpPr>
        <p:spPr>
          <a:xfrm flipV="1">
            <a:off x="8333609" y="2524544"/>
            <a:ext cx="1096536" cy="1043846"/>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 name="Picture 2" descr="Koodoo">
            <a:extLst>
              <a:ext uri="{FF2B5EF4-FFF2-40B4-BE49-F238E27FC236}">
                <a16:creationId xmlns:a16="http://schemas.microsoft.com/office/drawing/2014/main" id="{2C61CC4E-6CCF-116E-5A89-66407B529E3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882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171"/>
                                        </p:tgtEl>
                                        <p:attrNameLst>
                                          <p:attrName>style.visibility</p:attrName>
                                        </p:attrNameLst>
                                      </p:cBhvr>
                                      <p:to>
                                        <p:strVal val="visible"/>
                                      </p:to>
                                    </p:set>
                                    <p:animEffect transition="in" filter="fade">
                                      <p:cBhvr>
                                        <p:cTn id="7" dur="500"/>
                                        <p:tgtEl>
                                          <p:spTgt spid="717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1" nodeType="clickEffect">
                                  <p:stCondLst>
                                    <p:cond delay="0"/>
                                  </p:stCondLst>
                                  <p:childTnLst>
                                    <p:set>
                                      <p:cBhvr>
                                        <p:cTn id="25" dur="1" fill="hold">
                                          <p:stCondLst>
                                            <p:cond delay="0"/>
                                          </p:stCondLst>
                                        </p:cTn>
                                        <p:tgtEl>
                                          <p:spTgt spid="7171"/>
                                        </p:tgtEl>
                                        <p:attrNameLst>
                                          <p:attrName>style.visibility</p:attrName>
                                        </p:attrNameLst>
                                      </p:cBhvr>
                                      <p:to>
                                        <p:strVal val="visible"/>
                                      </p:to>
                                    </p:set>
                                    <p:animEffect transition="in" filter="fade">
                                      <p:cBhvr>
                                        <p:cTn id="26" dur="500"/>
                                        <p:tgtEl>
                                          <p:spTgt spid="7171"/>
                                        </p:tgtEl>
                                      </p:cBhvr>
                                    </p:animEffect>
                                  </p:childTnLst>
                                </p:cTn>
                              </p:par>
                              <p:par>
                                <p:cTn id="27" presetID="10"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500"/>
                                        <p:tgtEl>
                                          <p:spTgt spid="3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1" grpId="0"/>
      <p:bldP spid="7171" grpId="1"/>
      <p:bldP spid="12" grpId="0"/>
      <p:bldP spid="13" grpId="0" animBg="1"/>
      <p:bldP spid="18" grpId="0" animBg="1"/>
      <p:bldP spid="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EF06C-829F-B38F-2AFD-FA49B1598E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E72662-F686-CA88-D8D0-2B19DE688F2D}"/>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Design for ‘</a:t>
            </a:r>
            <a:r>
              <a:rPr lang="en-US" dirty="0" err="1">
                <a:latin typeface="Century Gothic" panose="020B0502020202020204" pitchFamily="34" charset="0"/>
              </a:rPr>
              <a:t>TruthPredict</a:t>
            </a:r>
            <a:r>
              <a:rPr lang="en-US" dirty="0">
                <a:latin typeface="Century Gothic" panose="020B0502020202020204" pitchFamily="34" charset="0"/>
              </a:rPr>
              <a:t>’– Stage 4</a:t>
            </a:r>
          </a:p>
        </p:txBody>
      </p:sp>
      <p:sp>
        <p:nvSpPr>
          <p:cNvPr id="4" name="TextBox 3">
            <a:extLst>
              <a:ext uri="{FF2B5EF4-FFF2-40B4-BE49-F238E27FC236}">
                <a16:creationId xmlns:a16="http://schemas.microsoft.com/office/drawing/2014/main" id="{8878FF27-2B20-9064-4E20-9C36F3D4C869}"/>
              </a:ext>
            </a:extLst>
          </p:cNvPr>
          <p:cNvSpPr txBox="1"/>
          <p:nvPr/>
        </p:nvSpPr>
        <p:spPr>
          <a:xfrm>
            <a:off x="509585" y="1494703"/>
            <a:ext cx="11098835" cy="563231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entury Gothic" panose="020B0502020202020204" pitchFamily="34" charset="0"/>
              </a:rPr>
              <a:t>The user test input is received in JSON format</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The JSON input is then restructured to data-frame format, and then passed on to data prep class to be cleaned, encoded and vectorized</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All the previously built models, during training phase are evaluated on their performance metric and the best model is chosen with highest accuracy</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Now the selected model is used to predict the outcome and the result is sent to infer the reasoning</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The reasoning is structured as a sentence using the feature importance and template filing strategy</a:t>
            </a:r>
          </a:p>
          <a:p>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p:txBody>
      </p:sp>
      <p:pic>
        <p:nvPicPr>
          <p:cNvPr id="3" name="Picture 2" descr="Koodoo">
            <a:extLst>
              <a:ext uri="{FF2B5EF4-FFF2-40B4-BE49-F238E27FC236}">
                <a16:creationId xmlns:a16="http://schemas.microsoft.com/office/drawing/2014/main" id="{9264EF89-7914-CE23-435B-53BBE168CD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078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Effect transition="in" filter="fade">
                                      <p:cBhvr>
                                        <p:cTn id="2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ED8628-2BB7-400C-8DFF-AE49DFE30E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C0397E-BC2C-A307-ECFC-908FB7E098B5}"/>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Explainability of predictions</a:t>
            </a:r>
          </a:p>
        </p:txBody>
      </p:sp>
      <p:sp>
        <p:nvSpPr>
          <p:cNvPr id="4" name="TextBox 3">
            <a:extLst>
              <a:ext uri="{FF2B5EF4-FFF2-40B4-BE49-F238E27FC236}">
                <a16:creationId xmlns:a16="http://schemas.microsoft.com/office/drawing/2014/main" id="{3BE07DF5-ABB0-9C7A-28A9-C1DD0CBE4DDB}"/>
              </a:ext>
            </a:extLst>
          </p:cNvPr>
          <p:cNvSpPr txBox="1"/>
          <p:nvPr/>
        </p:nvSpPr>
        <p:spPr>
          <a:xfrm>
            <a:off x="509585" y="1068805"/>
            <a:ext cx="11098835" cy="646330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entury Gothic" panose="020B0502020202020204" pitchFamily="34" charset="0"/>
              </a:rPr>
              <a:t>SHAP (Shapely Additive </a:t>
            </a:r>
            <a:r>
              <a:rPr lang="en-US" dirty="0" err="1">
                <a:latin typeface="Century Gothic" panose="020B0502020202020204" pitchFamily="34" charset="0"/>
              </a:rPr>
              <a:t>exPlanations</a:t>
            </a:r>
            <a:r>
              <a:rPr lang="en-US" dirty="0">
                <a:latin typeface="Century Gothic" panose="020B0502020202020204" pitchFamily="34" charset="0"/>
              </a:rPr>
              <a:t>) method is used to explaining the output of the models</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SHAP force plot is adopted in case of understanding the contribution of text words to the final prediction of the classifier</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Words with positive SHAP value contribute to “TRUE” label and words with negative SHAP value contribute to “FALSE” label</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LIME is also an alternative to the SHAP library which can be used interchangeably for the same purpose</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r>
              <a:rPr lang="en-US" i="1" dirty="0">
                <a:latin typeface="Century Gothic" panose="020B0502020202020204" pitchFamily="34" charset="0"/>
              </a:rPr>
              <a:t>To generate explanation for average user with no tech background,</a:t>
            </a:r>
          </a:p>
          <a:p>
            <a:pPr marL="285750" indent="-285750">
              <a:buFont typeface="Arial" panose="020B0604020202020204" pitchFamily="34" charset="0"/>
              <a:buChar char="•"/>
            </a:pPr>
            <a:endParaRPr lang="en-US" dirty="0">
              <a:latin typeface="Century Gothic" panose="020B0502020202020204" pitchFamily="34" charset="0"/>
            </a:endParaRPr>
          </a:p>
          <a:p>
            <a:pPr marL="742950" lvl="1" indent="-285750">
              <a:buFont typeface="Arial" panose="020B0604020202020204" pitchFamily="34" charset="0"/>
              <a:buChar char="•"/>
            </a:pPr>
            <a:r>
              <a:rPr lang="en-US" dirty="0">
                <a:latin typeface="Century Gothic" panose="020B0502020202020204" pitchFamily="34" charset="0"/>
              </a:rPr>
              <a:t>Approach 1: To generate a template with placeholder for each attribute and explain the similarity with SHAP force plot values for each word how much they contribute to output</a:t>
            </a:r>
          </a:p>
          <a:p>
            <a:pPr marL="285750" indent="-285750">
              <a:buFont typeface="Arial" panose="020B0604020202020204" pitchFamily="34" charset="0"/>
              <a:buChar char="•"/>
            </a:pPr>
            <a:endParaRPr lang="en-US" dirty="0">
              <a:latin typeface="Century Gothic" panose="020B0502020202020204" pitchFamily="34" charset="0"/>
            </a:endParaRPr>
          </a:p>
          <a:p>
            <a:pPr marL="742950" lvl="1" indent="-285750">
              <a:buFont typeface="Arial" panose="020B0604020202020204" pitchFamily="34" charset="0"/>
              <a:buChar char="•"/>
            </a:pPr>
            <a:r>
              <a:rPr lang="en-US" dirty="0">
                <a:latin typeface="Century Gothic" panose="020B0502020202020204" pitchFamily="34" charset="0"/>
              </a:rPr>
              <a:t>Approach 2: Get the attention layer from the sequence model and allow a generative model to explain the importance attribution to output prediction</a:t>
            </a:r>
          </a:p>
          <a:p>
            <a:pPr marL="285750" indent="-28575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1257300" lvl="2" indent="-342900">
              <a:buFont typeface="Arial" panose="020B0604020202020204" pitchFamily="34" charset="0"/>
              <a:buChar char="•"/>
            </a:pPr>
            <a:endParaRPr lang="en-US" dirty="0">
              <a:latin typeface="Century Gothic" panose="020B0502020202020204" pitchFamily="34" charset="0"/>
            </a:endParaRPr>
          </a:p>
          <a:p>
            <a:pPr marL="285750" indent="-285750">
              <a:buFont typeface="Arial" panose="020B0604020202020204" pitchFamily="34" charset="0"/>
              <a:buChar char="•"/>
            </a:pPr>
            <a:endParaRPr lang="en-US" dirty="0">
              <a:latin typeface="Century Gothic" panose="020B0502020202020204" pitchFamily="34" charset="0"/>
            </a:endParaRPr>
          </a:p>
        </p:txBody>
      </p:sp>
      <p:pic>
        <p:nvPicPr>
          <p:cNvPr id="3" name="Picture 2" descr="Koodoo">
            <a:extLst>
              <a:ext uri="{FF2B5EF4-FFF2-40B4-BE49-F238E27FC236}">
                <a16:creationId xmlns:a16="http://schemas.microsoft.com/office/drawing/2014/main" id="{6115EE6C-3E0E-2705-87AF-654576D699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47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Effect transition="in" filter="fade">
                                      <p:cBhvr>
                                        <p:cTn id="27" dur="500"/>
                                        <p:tgtEl>
                                          <p:spTgt spid="4">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10" end="10"/>
                                            </p:txEl>
                                          </p:spTgt>
                                        </p:tgtEl>
                                        <p:attrNameLst>
                                          <p:attrName>style.visibility</p:attrName>
                                        </p:attrNameLst>
                                      </p:cBhvr>
                                      <p:to>
                                        <p:strVal val="visible"/>
                                      </p:to>
                                    </p:set>
                                    <p:animEffect transition="in" filter="fade">
                                      <p:cBhvr>
                                        <p:cTn id="32" dur="500"/>
                                        <p:tgtEl>
                                          <p:spTgt spid="4">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12" end="12"/>
                                            </p:txEl>
                                          </p:spTgt>
                                        </p:tgtEl>
                                        <p:attrNameLst>
                                          <p:attrName>style.visibility</p:attrName>
                                        </p:attrNameLst>
                                      </p:cBhvr>
                                      <p:to>
                                        <p:strVal val="visible"/>
                                      </p:to>
                                    </p:set>
                                    <p:animEffect transition="in" filter="fade">
                                      <p:cBhvr>
                                        <p:cTn id="37" dur="500"/>
                                        <p:tgtEl>
                                          <p:spTgt spid="4">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b="1" dirty="0">
                <a:latin typeface="Arial" panose="020B0604020202020204" pitchFamily="34" charset="0"/>
                <a:cs typeface="Arial" panose="020B0604020202020204" pitchFamily="34" charset="0"/>
              </a:rPr>
              <a:t>Agenda</a:t>
            </a:r>
          </a:p>
        </p:txBody>
      </p:sp>
      <p:sp>
        <p:nvSpPr>
          <p:cNvPr id="3" name="Content Placeholder 2">
            <a:extLst>
              <a:ext uri="{FF2B5EF4-FFF2-40B4-BE49-F238E27FC236}">
                <a16:creationId xmlns:a16="http://schemas.microsoft.com/office/drawing/2014/main" id="{A2AB4991-7BFE-5EEC-262D-8133098054F1}"/>
              </a:ext>
            </a:extLst>
          </p:cNvPr>
          <p:cNvSpPr>
            <a:spLocks noGrp="1"/>
          </p:cNvSpPr>
          <p:nvPr>
            <p:ph idx="1"/>
          </p:nvPr>
        </p:nvSpPr>
        <p:spPr>
          <a:xfrm>
            <a:off x="581024" y="1439858"/>
            <a:ext cx="10515600" cy="4787321"/>
          </a:xfrm>
        </p:spPr>
        <p:txBody>
          <a:bodyPr>
            <a:normAutofit/>
          </a:bodyPr>
          <a:lstStyle/>
          <a:p>
            <a:pPr>
              <a:lnSpc>
                <a:spcPct val="110000"/>
              </a:lnSpc>
            </a:pPr>
            <a:r>
              <a:rPr lang="en-US" sz="2400" dirty="0">
                <a:latin typeface="Arial" panose="020B0604020202020204" pitchFamily="34" charset="0"/>
                <a:cs typeface="Arial" panose="020B0604020202020204" pitchFamily="34" charset="0"/>
              </a:rPr>
              <a:t>Problem statement</a:t>
            </a:r>
          </a:p>
          <a:p>
            <a:pPr marL="0" indent="0">
              <a:lnSpc>
                <a:spcPct val="110000"/>
              </a:lnSpc>
              <a:buNone/>
            </a:pPr>
            <a:endParaRPr lang="en-US" sz="2400" dirty="0">
              <a:latin typeface="Arial" panose="020B0604020202020204" pitchFamily="34" charset="0"/>
              <a:cs typeface="Arial" panose="020B0604020202020204" pitchFamily="34" charset="0"/>
            </a:endParaRPr>
          </a:p>
          <a:p>
            <a:pPr>
              <a:lnSpc>
                <a:spcPct val="110000"/>
              </a:lnSpc>
            </a:pPr>
            <a:r>
              <a:rPr lang="en-US" sz="2400" dirty="0">
                <a:latin typeface="Arial" panose="020B0604020202020204" pitchFamily="34" charset="0"/>
                <a:cs typeface="Arial" panose="020B0604020202020204" pitchFamily="34" charset="0"/>
              </a:rPr>
              <a:t>Exploratory Data Analysis (EDA) &amp; Pre-processing</a:t>
            </a:r>
          </a:p>
          <a:p>
            <a:pPr>
              <a:lnSpc>
                <a:spcPct val="110000"/>
              </a:lnSpc>
            </a:pPr>
            <a:endParaRPr lang="en-US" sz="2400" dirty="0">
              <a:latin typeface="Arial" panose="020B0604020202020204" pitchFamily="34" charset="0"/>
              <a:cs typeface="Arial" panose="020B0604020202020204" pitchFamily="34" charset="0"/>
            </a:endParaRPr>
          </a:p>
          <a:p>
            <a:pPr>
              <a:lnSpc>
                <a:spcPct val="110000"/>
              </a:lnSpc>
            </a:pPr>
            <a:r>
              <a:rPr lang="en-US" sz="2400" dirty="0">
                <a:latin typeface="Arial" panose="020B0604020202020204" pitchFamily="34" charset="0"/>
                <a:cs typeface="Arial" panose="020B0604020202020204" pitchFamily="34" charset="0"/>
              </a:rPr>
              <a:t>Approach &amp; Design</a:t>
            </a:r>
          </a:p>
          <a:p>
            <a:pPr marL="0" indent="0">
              <a:lnSpc>
                <a:spcPct val="110000"/>
              </a:lnSpc>
              <a:buNone/>
            </a:pPr>
            <a:endParaRPr lang="en-US" sz="2400" dirty="0">
              <a:latin typeface="Arial" panose="020B0604020202020204" pitchFamily="34" charset="0"/>
              <a:cs typeface="Arial" panose="020B0604020202020204" pitchFamily="34" charset="0"/>
            </a:endParaRPr>
          </a:p>
          <a:p>
            <a:pPr>
              <a:lnSpc>
                <a:spcPct val="110000"/>
              </a:lnSpc>
            </a:pPr>
            <a:r>
              <a:rPr lang="en-US" sz="2400" dirty="0">
                <a:latin typeface="Arial" panose="020B0604020202020204" pitchFamily="34" charset="0"/>
                <a:cs typeface="Arial" panose="020B0604020202020204" pitchFamily="34" charset="0"/>
              </a:rPr>
              <a:t>Demo</a:t>
            </a:r>
          </a:p>
          <a:p>
            <a:pPr marL="0" indent="0">
              <a:lnSpc>
                <a:spcPct val="110000"/>
              </a:lnSpc>
              <a:buNone/>
            </a:pPr>
            <a:endParaRPr lang="en-US" sz="2400" dirty="0">
              <a:latin typeface="Arial" panose="020B0604020202020204" pitchFamily="34" charset="0"/>
              <a:cs typeface="Arial" panose="020B0604020202020204" pitchFamily="34" charset="0"/>
            </a:endParaRPr>
          </a:p>
          <a:p>
            <a:pPr>
              <a:lnSpc>
                <a:spcPct val="110000"/>
              </a:lnSpc>
            </a:pPr>
            <a:r>
              <a:rPr lang="en-US" sz="2400" dirty="0">
                <a:latin typeface="Arial" panose="020B0604020202020204" pitchFamily="34" charset="0"/>
                <a:cs typeface="Arial" panose="020B0604020202020204" pitchFamily="34" charset="0"/>
              </a:rPr>
              <a:t>Conclusion &amp; Future work</a:t>
            </a:r>
          </a:p>
          <a:p>
            <a:pPr marL="0" indent="0">
              <a:lnSpc>
                <a:spcPct val="110000"/>
              </a:lnSpc>
              <a:buNone/>
            </a:pPr>
            <a:endParaRPr lang="en-US" sz="2400" dirty="0">
              <a:latin typeface="Arial" panose="020B0604020202020204" pitchFamily="34" charset="0"/>
              <a:cs typeface="Arial" panose="020B0604020202020204" pitchFamily="34" charset="0"/>
            </a:endParaRPr>
          </a:p>
        </p:txBody>
      </p:sp>
      <p:pic>
        <p:nvPicPr>
          <p:cNvPr id="4" name="Picture 2" descr="Koodoo">
            <a:extLst>
              <a:ext uri="{FF2B5EF4-FFF2-40B4-BE49-F238E27FC236}">
                <a16:creationId xmlns:a16="http://schemas.microsoft.com/office/drawing/2014/main" id="{060FB8CD-FAE3-FCCA-5986-89511DCE95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923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51EDB-EF5A-8B2F-E56D-326F1D674D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82D29E-CFE2-A94D-CB61-2E507ABB98E6}"/>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Explainability of predictions</a:t>
            </a:r>
          </a:p>
        </p:txBody>
      </p:sp>
      <p:pic>
        <p:nvPicPr>
          <p:cNvPr id="28676" name="Picture 4" descr="Introduction to SHAP with Python. How to create and interpret SHAP plots… |  by Conor O'Sullivan | Towards Data Science">
            <a:extLst>
              <a:ext uri="{FF2B5EF4-FFF2-40B4-BE49-F238E27FC236}">
                <a16:creationId xmlns:a16="http://schemas.microsoft.com/office/drawing/2014/main" id="{11ED1FE8-B2BB-BDA7-27AC-952D2C2D91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4742" y="2187421"/>
            <a:ext cx="2027498" cy="67288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E82D260-B6C7-324A-4CA2-5254D536702C}"/>
              </a:ext>
            </a:extLst>
          </p:cNvPr>
          <p:cNvPicPr>
            <a:picLocks noChangeAspect="1"/>
          </p:cNvPicPr>
          <p:nvPr/>
        </p:nvPicPr>
        <p:blipFill>
          <a:blip r:embed="rId3"/>
          <a:stretch>
            <a:fillRect/>
          </a:stretch>
        </p:blipFill>
        <p:spPr>
          <a:xfrm>
            <a:off x="579430" y="1972943"/>
            <a:ext cx="2868855" cy="1168749"/>
          </a:xfrm>
          <a:prstGeom prst="rect">
            <a:avLst/>
          </a:prstGeom>
        </p:spPr>
      </p:pic>
      <p:cxnSp>
        <p:nvCxnSpPr>
          <p:cNvPr id="8" name="Straight Arrow Connector 7">
            <a:extLst>
              <a:ext uri="{FF2B5EF4-FFF2-40B4-BE49-F238E27FC236}">
                <a16:creationId xmlns:a16="http://schemas.microsoft.com/office/drawing/2014/main" id="{565514FB-BBC9-679D-8A98-EBE9D281C2CE}"/>
              </a:ext>
            </a:extLst>
          </p:cNvPr>
          <p:cNvCxnSpPr>
            <a:cxnSpLocks/>
          </p:cNvCxnSpPr>
          <p:nvPr/>
        </p:nvCxnSpPr>
        <p:spPr>
          <a:xfrm>
            <a:off x="3729473" y="2591282"/>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5D00E10-0BF4-7701-D497-BD195DBB6E0E}"/>
              </a:ext>
            </a:extLst>
          </p:cNvPr>
          <p:cNvSpPr txBox="1"/>
          <p:nvPr/>
        </p:nvSpPr>
        <p:spPr>
          <a:xfrm>
            <a:off x="3608668" y="2262254"/>
            <a:ext cx="936703" cy="261610"/>
          </a:xfrm>
          <a:prstGeom prst="rect">
            <a:avLst/>
          </a:prstGeom>
          <a:noFill/>
        </p:spPr>
        <p:txBody>
          <a:bodyPr wrap="square" rtlCol="0">
            <a:spAutoFit/>
          </a:bodyPr>
          <a:lstStyle/>
          <a:p>
            <a:r>
              <a:rPr lang="en-US" sz="1050" dirty="0">
                <a:latin typeface="Century Gothic" panose="020B0502020202020204" pitchFamily="34" charset="0"/>
              </a:rPr>
              <a:t>Prediction</a:t>
            </a:r>
          </a:p>
        </p:txBody>
      </p:sp>
      <p:pic>
        <p:nvPicPr>
          <p:cNvPr id="11" name="Picture 10">
            <a:extLst>
              <a:ext uri="{FF2B5EF4-FFF2-40B4-BE49-F238E27FC236}">
                <a16:creationId xmlns:a16="http://schemas.microsoft.com/office/drawing/2014/main" id="{CEA78F53-CB9A-0163-DE5D-CC1AE294D991}"/>
              </a:ext>
            </a:extLst>
          </p:cNvPr>
          <p:cNvPicPr>
            <a:picLocks noChangeAspect="1"/>
          </p:cNvPicPr>
          <p:nvPr/>
        </p:nvPicPr>
        <p:blipFill>
          <a:blip r:embed="rId4"/>
          <a:stretch>
            <a:fillRect/>
          </a:stretch>
        </p:blipFill>
        <p:spPr>
          <a:xfrm>
            <a:off x="4559157" y="2086480"/>
            <a:ext cx="958231" cy="1146917"/>
          </a:xfrm>
          <a:prstGeom prst="rect">
            <a:avLst/>
          </a:prstGeom>
        </p:spPr>
      </p:pic>
      <p:cxnSp>
        <p:nvCxnSpPr>
          <p:cNvPr id="12" name="Straight Arrow Connector 11">
            <a:extLst>
              <a:ext uri="{FF2B5EF4-FFF2-40B4-BE49-F238E27FC236}">
                <a16:creationId xmlns:a16="http://schemas.microsoft.com/office/drawing/2014/main" id="{C491A87E-E813-1DD6-CB0C-4B3A181BE9BF}"/>
              </a:ext>
            </a:extLst>
          </p:cNvPr>
          <p:cNvCxnSpPr>
            <a:cxnSpLocks/>
          </p:cNvCxnSpPr>
          <p:nvPr/>
        </p:nvCxnSpPr>
        <p:spPr>
          <a:xfrm>
            <a:off x="5640049" y="2528237"/>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DC8F533-F862-E39B-C1AB-4A418B3199C0}"/>
              </a:ext>
            </a:extLst>
          </p:cNvPr>
          <p:cNvCxnSpPr>
            <a:cxnSpLocks/>
          </p:cNvCxnSpPr>
          <p:nvPr/>
        </p:nvCxnSpPr>
        <p:spPr>
          <a:xfrm>
            <a:off x="8636009" y="2523864"/>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5552424-99F4-E20E-3B57-AA4D35F88E43}"/>
              </a:ext>
            </a:extLst>
          </p:cNvPr>
          <p:cNvSpPr txBox="1"/>
          <p:nvPr/>
        </p:nvSpPr>
        <p:spPr>
          <a:xfrm>
            <a:off x="9289304" y="1921868"/>
            <a:ext cx="2397512" cy="1338828"/>
          </a:xfrm>
          <a:prstGeom prst="rect">
            <a:avLst/>
          </a:prstGeom>
          <a:noFill/>
          <a:ln>
            <a:solidFill>
              <a:schemeClr val="tx1"/>
            </a:solidFill>
            <a:prstDash val="sysDash"/>
          </a:ln>
        </p:spPr>
        <p:txBody>
          <a:bodyPr wrap="square" rtlCol="0">
            <a:spAutoFit/>
          </a:bodyPr>
          <a:lstStyle/>
          <a:p>
            <a:r>
              <a:rPr lang="en-IN" sz="900" dirty="0">
                <a:latin typeface="Century Gothic" panose="020B0502020202020204" pitchFamily="34" charset="0"/>
              </a:rPr>
              <a:t>'The statement made is predicted to {</a:t>
            </a:r>
            <a:r>
              <a:rPr lang="en-IN" sz="900" dirty="0" err="1">
                <a:latin typeface="Century Gothic" panose="020B0502020202020204" pitchFamily="34" charset="0"/>
              </a:rPr>
              <a:t>model_prediction</a:t>
            </a:r>
            <a:r>
              <a:rPr lang="en-IN" sz="900" dirty="0">
                <a:latin typeface="Century Gothic" panose="020B0502020202020204" pitchFamily="34" charset="0"/>
              </a:rPr>
              <a:t>}. Because it resonates with the similar {</a:t>
            </a:r>
            <a:r>
              <a:rPr lang="en-IN" sz="900" dirty="0" err="1">
                <a:latin typeface="Century Gothic" panose="020B0502020202020204" pitchFamily="34" charset="0"/>
              </a:rPr>
              <a:t>model_prediction</a:t>
            </a:r>
            <a:r>
              <a:rPr lang="en-IN" sz="900" dirty="0">
                <a:latin typeface="Century Gothic" panose="020B0502020202020204" pitchFamily="34" charset="0"/>
              </a:rPr>
              <a:t>} statements made by the people associated with {</a:t>
            </a:r>
            <a:r>
              <a:rPr lang="en-IN" sz="900" dirty="0" err="1">
                <a:latin typeface="Century Gothic" panose="020B0502020202020204" pitchFamily="34" charset="0"/>
              </a:rPr>
              <a:t>speaker_affiliation</a:t>
            </a:r>
            <a:r>
              <a:rPr lang="en-IN" sz="900" dirty="0">
                <a:latin typeface="Century Gothic" panose="020B0502020202020204" pitchFamily="34" charset="0"/>
              </a:rPr>
              <a:t>}. Also to note that {</a:t>
            </a:r>
            <a:r>
              <a:rPr lang="en-IN" sz="900" dirty="0" err="1">
                <a:latin typeface="Century Gothic" panose="020B0502020202020204" pitchFamily="34" charset="0"/>
              </a:rPr>
              <a:t>speaker_name</a:t>
            </a:r>
            <a:r>
              <a:rPr lang="en-IN" sz="900" dirty="0">
                <a:latin typeface="Century Gothic" panose="020B0502020202020204" pitchFamily="34" charset="0"/>
              </a:rPr>
              <a:t>}, serve as evidence from past that, through their similar TRUE statements. '</a:t>
            </a:r>
            <a:endParaRPr lang="en-US" sz="900" dirty="0">
              <a:latin typeface="Century Gothic" panose="020B0502020202020204" pitchFamily="34" charset="0"/>
            </a:endParaRPr>
          </a:p>
        </p:txBody>
      </p:sp>
      <p:sp>
        <p:nvSpPr>
          <p:cNvPr id="15" name="TextBox 14">
            <a:extLst>
              <a:ext uri="{FF2B5EF4-FFF2-40B4-BE49-F238E27FC236}">
                <a16:creationId xmlns:a16="http://schemas.microsoft.com/office/drawing/2014/main" id="{58C7359A-8A4B-2B46-AAED-094CEB9DFE0F}"/>
              </a:ext>
            </a:extLst>
          </p:cNvPr>
          <p:cNvSpPr txBox="1"/>
          <p:nvPr/>
        </p:nvSpPr>
        <p:spPr>
          <a:xfrm>
            <a:off x="8474315" y="2123753"/>
            <a:ext cx="936703" cy="400110"/>
          </a:xfrm>
          <a:prstGeom prst="rect">
            <a:avLst/>
          </a:prstGeom>
          <a:noFill/>
        </p:spPr>
        <p:txBody>
          <a:bodyPr wrap="square" rtlCol="0">
            <a:spAutoFit/>
          </a:bodyPr>
          <a:lstStyle/>
          <a:p>
            <a:r>
              <a:rPr lang="en-US" sz="500" dirty="0">
                <a:latin typeface="Century Gothic" panose="020B0502020202020204" pitchFamily="34" charset="0"/>
              </a:rPr>
              <a:t>Sort values based on importance and tag them under their data column</a:t>
            </a:r>
          </a:p>
        </p:txBody>
      </p:sp>
      <p:sp>
        <p:nvSpPr>
          <p:cNvPr id="16" name="TextBox 15">
            <a:extLst>
              <a:ext uri="{FF2B5EF4-FFF2-40B4-BE49-F238E27FC236}">
                <a16:creationId xmlns:a16="http://schemas.microsoft.com/office/drawing/2014/main" id="{D45D967D-2584-A630-E36C-272CD6ED5AC6}"/>
              </a:ext>
            </a:extLst>
          </p:cNvPr>
          <p:cNvSpPr txBox="1"/>
          <p:nvPr/>
        </p:nvSpPr>
        <p:spPr>
          <a:xfrm>
            <a:off x="579430" y="1347784"/>
            <a:ext cx="1864076" cy="369332"/>
          </a:xfrm>
          <a:prstGeom prst="rect">
            <a:avLst/>
          </a:prstGeom>
          <a:noFill/>
        </p:spPr>
        <p:txBody>
          <a:bodyPr wrap="square" rtlCol="0">
            <a:spAutoFit/>
          </a:bodyPr>
          <a:lstStyle/>
          <a:p>
            <a:r>
              <a:rPr lang="en-US" dirty="0">
                <a:latin typeface="Century Gothic" panose="020B0502020202020204" pitchFamily="34" charset="0"/>
              </a:rPr>
              <a:t>Approach 1 :</a:t>
            </a:r>
          </a:p>
        </p:txBody>
      </p:sp>
      <p:sp>
        <p:nvSpPr>
          <p:cNvPr id="17" name="TextBox 16">
            <a:extLst>
              <a:ext uri="{FF2B5EF4-FFF2-40B4-BE49-F238E27FC236}">
                <a16:creationId xmlns:a16="http://schemas.microsoft.com/office/drawing/2014/main" id="{336AB5A6-9A09-1867-0037-3EA022CA7C79}"/>
              </a:ext>
            </a:extLst>
          </p:cNvPr>
          <p:cNvSpPr txBox="1"/>
          <p:nvPr/>
        </p:nvSpPr>
        <p:spPr>
          <a:xfrm>
            <a:off x="509585" y="3546698"/>
            <a:ext cx="1864076" cy="369332"/>
          </a:xfrm>
          <a:prstGeom prst="rect">
            <a:avLst/>
          </a:prstGeom>
          <a:noFill/>
        </p:spPr>
        <p:txBody>
          <a:bodyPr wrap="square" rtlCol="0">
            <a:spAutoFit/>
          </a:bodyPr>
          <a:lstStyle/>
          <a:p>
            <a:r>
              <a:rPr lang="en-US" dirty="0">
                <a:latin typeface="Century Gothic" panose="020B0502020202020204" pitchFamily="34" charset="0"/>
              </a:rPr>
              <a:t>Approach 2 :</a:t>
            </a:r>
          </a:p>
        </p:txBody>
      </p:sp>
      <p:cxnSp>
        <p:nvCxnSpPr>
          <p:cNvPr id="19" name="Straight Arrow Connector 18">
            <a:extLst>
              <a:ext uri="{FF2B5EF4-FFF2-40B4-BE49-F238E27FC236}">
                <a16:creationId xmlns:a16="http://schemas.microsoft.com/office/drawing/2014/main" id="{734D2403-0EA5-1189-0D96-5C21934CA26A}"/>
              </a:ext>
            </a:extLst>
          </p:cNvPr>
          <p:cNvCxnSpPr>
            <a:cxnSpLocks/>
          </p:cNvCxnSpPr>
          <p:nvPr/>
        </p:nvCxnSpPr>
        <p:spPr>
          <a:xfrm>
            <a:off x="3770171" y="4912759"/>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E1912F7-E271-BF3A-6D05-EC0D0F447274}"/>
              </a:ext>
            </a:extLst>
          </p:cNvPr>
          <p:cNvSpPr txBox="1"/>
          <p:nvPr/>
        </p:nvSpPr>
        <p:spPr>
          <a:xfrm>
            <a:off x="3649366" y="4583731"/>
            <a:ext cx="936703" cy="261610"/>
          </a:xfrm>
          <a:prstGeom prst="rect">
            <a:avLst/>
          </a:prstGeom>
          <a:noFill/>
        </p:spPr>
        <p:txBody>
          <a:bodyPr wrap="square" rtlCol="0">
            <a:spAutoFit/>
          </a:bodyPr>
          <a:lstStyle/>
          <a:p>
            <a:r>
              <a:rPr lang="en-US" sz="1050" dirty="0">
                <a:latin typeface="Century Gothic" panose="020B0502020202020204" pitchFamily="34" charset="0"/>
              </a:rPr>
              <a:t>Prediction</a:t>
            </a:r>
          </a:p>
        </p:txBody>
      </p:sp>
      <p:pic>
        <p:nvPicPr>
          <p:cNvPr id="28680" name="Picture 8" descr="MTBERT-Attention: An Explainable BERT Model based on Multi-Task Learning  for Cognitive Text Classification - ScienceDirect">
            <a:extLst>
              <a:ext uri="{FF2B5EF4-FFF2-40B4-BE49-F238E27FC236}">
                <a16:creationId xmlns:a16="http://schemas.microsoft.com/office/drawing/2014/main" id="{6973B915-5E32-39A1-72C3-78366F0AFF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7980" y="4214772"/>
            <a:ext cx="2176672" cy="1370991"/>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644F10A8-EEB6-F2E7-2E54-CCB0C353EDD2}"/>
              </a:ext>
            </a:extLst>
          </p:cNvPr>
          <p:cNvSpPr txBox="1"/>
          <p:nvPr/>
        </p:nvSpPr>
        <p:spPr>
          <a:xfrm>
            <a:off x="4586069" y="4583731"/>
            <a:ext cx="1667297" cy="461665"/>
          </a:xfrm>
          <a:prstGeom prst="rect">
            <a:avLst/>
          </a:prstGeom>
          <a:noFill/>
          <a:ln>
            <a:solidFill>
              <a:schemeClr val="tx1"/>
            </a:solidFill>
            <a:prstDash val="sysDash"/>
          </a:ln>
        </p:spPr>
        <p:txBody>
          <a:bodyPr wrap="square" rtlCol="0">
            <a:spAutoFit/>
          </a:bodyPr>
          <a:lstStyle/>
          <a:p>
            <a:pPr algn="ctr"/>
            <a:r>
              <a:rPr lang="en-US" sz="1200" dirty="0">
                <a:latin typeface="Century Gothic" panose="020B0502020202020204" pitchFamily="34" charset="0"/>
              </a:rPr>
              <a:t>Attention layer feature importance</a:t>
            </a:r>
          </a:p>
        </p:txBody>
      </p:sp>
      <p:cxnSp>
        <p:nvCxnSpPr>
          <p:cNvPr id="22" name="Straight Arrow Connector 21">
            <a:extLst>
              <a:ext uri="{FF2B5EF4-FFF2-40B4-BE49-F238E27FC236}">
                <a16:creationId xmlns:a16="http://schemas.microsoft.com/office/drawing/2014/main" id="{18900D18-5A30-7A0C-56D3-2A07834BB6FD}"/>
              </a:ext>
            </a:extLst>
          </p:cNvPr>
          <p:cNvCxnSpPr>
            <a:cxnSpLocks/>
          </p:cNvCxnSpPr>
          <p:nvPr/>
        </p:nvCxnSpPr>
        <p:spPr>
          <a:xfrm>
            <a:off x="6374742" y="4845341"/>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B0AA66B1-D918-D40B-6CAC-57A5F28AFE6A}"/>
              </a:ext>
            </a:extLst>
          </p:cNvPr>
          <p:cNvSpPr txBox="1"/>
          <p:nvPr/>
        </p:nvSpPr>
        <p:spPr>
          <a:xfrm>
            <a:off x="7109436" y="4676063"/>
            <a:ext cx="1364880" cy="276999"/>
          </a:xfrm>
          <a:prstGeom prst="rect">
            <a:avLst/>
          </a:prstGeom>
          <a:noFill/>
          <a:ln>
            <a:solidFill>
              <a:schemeClr val="tx1"/>
            </a:solidFill>
            <a:prstDash val="sysDash"/>
          </a:ln>
        </p:spPr>
        <p:txBody>
          <a:bodyPr wrap="square" rtlCol="0">
            <a:spAutoFit/>
          </a:bodyPr>
          <a:lstStyle/>
          <a:p>
            <a:pPr algn="ctr"/>
            <a:r>
              <a:rPr lang="en-US" sz="1200" dirty="0">
                <a:latin typeface="Century Gothic" panose="020B0502020202020204" pitchFamily="34" charset="0"/>
              </a:rPr>
              <a:t>LLM </a:t>
            </a:r>
          </a:p>
        </p:txBody>
      </p:sp>
      <p:cxnSp>
        <p:nvCxnSpPr>
          <p:cNvPr id="25" name="Elbow Connector 24">
            <a:extLst>
              <a:ext uri="{FF2B5EF4-FFF2-40B4-BE49-F238E27FC236}">
                <a16:creationId xmlns:a16="http://schemas.microsoft.com/office/drawing/2014/main" id="{5DB427A4-7140-DF7F-4E90-7DF696821788}"/>
              </a:ext>
            </a:extLst>
          </p:cNvPr>
          <p:cNvCxnSpPr>
            <a:cxnSpLocks/>
            <a:stCxn id="20" idx="0"/>
            <a:endCxn id="23" idx="0"/>
          </p:cNvCxnSpPr>
          <p:nvPr/>
        </p:nvCxnSpPr>
        <p:spPr>
          <a:xfrm rot="16200000" flipH="1">
            <a:off x="5908631" y="2792818"/>
            <a:ext cx="92332" cy="3674158"/>
          </a:xfrm>
          <a:prstGeom prst="bentConnector3">
            <a:avLst>
              <a:gd name="adj1" fmla="val -24758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73E078A-4391-3AE5-C053-FF438DC5B5EB}"/>
              </a:ext>
            </a:extLst>
          </p:cNvPr>
          <p:cNvCxnSpPr>
            <a:cxnSpLocks/>
          </p:cNvCxnSpPr>
          <p:nvPr/>
        </p:nvCxnSpPr>
        <p:spPr>
          <a:xfrm>
            <a:off x="8675987" y="4805048"/>
            <a:ext cx="6133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81B9319-F59E-7421-67E8-92018D202E9A}"/>
              </a:ext>
            </a:extLst>
          </p:cNvPr>
          <p:cNvSpPr txBox="1"/>
          <p:nvPr/>
        </p:nvSpPr>
        <p:spPr>
          <a:xfrm>
            <a:off x="9393293" y="4583730"/>
            <a:ext cx="2397512" cy="369332"/>
          </a:xfrm>
          <a:prstGeom prst="rect">
            <a:avLst/>
          </a:prstGeom>
          <a:noFill/>
          <a:ln>
            <a:solidFill>
              <a:schemeClr val="tx1"/>
            </a:solidFill>
            <a:prstDash val="sysDash"/>
          </a:ln>
        </p:spPr>
        <p:txBody>
          <a:bodyPr wrap="square" rtlCol="0">
            <a:spAutoFit/>
          </a:bodyPr>
          <a:lstStyle/>
          <a:p>
            <a:r>
              <a:rPr lang="en-IN" sz="900" dirty="0">
                <a:latin typeface="Century Gothic" panose="020B0502020202020204" pitchFamily="34" charset="0"/>
              </a:rPr>
              <a:t>'The statement made is predicted TRUE because of the following reasons….</a:t>
            </a:r>
            <a:endParaRPr lang="en-US" sz="900" dirty="0">
              <a:latin typeface="Century Gothic" panose="020B0502020202020204" pitchFamily="34" charset="0"/>
            </a:endParaRPr>
          </a:p>
        </p:txBody>
      </p:sp>
      <p:sp>
        <p:nvSpPr>
          <p:cNvPr id="29" name="TextBox 28">
            <a:extLst>
              <a:ext uri="{FF2B5EF4-FFF2-40B4-BE49-F238E27FC236}">
                <a16:creationId xmlns:a16="http://schemas.microsoft.com/office/drawing/2014/main" id="{98A21E17-E77D-3021-EF23-07FAC19AB2F4}"/>
              </a:ext>
            </a:extLst>
          </p:cNvPr>
          <p:cNvSpPr txBox="1"/>
          <p:nvPr/>
        </p:nvSpPr>
        <p:spPr>
          <a:xfrm>
            <a:off x="1657281" y="5645580"/>
            <a:ext cx="936703" cy="261610"/>
          </a:xfrm>
          <a:prstGeom prst="rect">
            <a:avLst/>
          </a:prstGeom>
          <a:noFill/>
        </p:spPr>
        <p:txBody>
          <a:bodyPr wrap="square" rtlCol="0">
            <a:spAutoFit/>
          </a:bodyPr>
          <a:lstStyle/>
          <a:p>
            <a:r>
              <a:rPr lang="en-US" sz="1050" dirty="0">
                <a:latin typeface="Century Gothic" panose="020B0502020202020204" pitchFamily="34" charset="0"/>
              </a:rPr>
              <a:t>DNN model</a:t>
            </a:r>
          </a:p>
        </p:txBody>
      </p:sp>
      <p:sp>
        <p:nvSpPr>
          <p:cNvPr id="30" name="TextBox 29">
            <a:extLst>
              <a:ext uri="{FF2B5EF4-FFF2-40B4-BE49-F238E27FC236}">
                <a16:creationId xmlns:a16="http://schemas.microsoft.com/office/drawing/2014/main" id="{F17EC9D4-919A-4A4D-47F9-528DF6AF6084}"/>
              </a:ext>
            </a:extLst>
          </p:cNvPr>
          <p:cNvSpPr txBox="1"/>
          <p:nvPr/>
        </p:nvSpPr>
        <p:spPr>
          <a:xfrm>
            <a:off x="579430" y="6122488"/>
            <a:ext cx="8585297" cy="461665"/>
          </a:xfrm>
          <a:prstGeom prst="rect">
            <a:avLst/>
          </a:prstGeom>
          <a:noFill/>
        </p:spPr>
        <p:txBody>
          <a:bodyPr wrap="square" rtlCol="0">
            <a:spAutoFit/>
          </a:bodyPr>
          <a:lstStyle/>
          <a:p>
            <a:r>
              <a:rPr lang="en-US" sz="1200" b="1" i="1" dirty="0"/>
              <a:t>Note: The above is my proposed plan to be implemented as part of the solution, could not fully explore it due to time constraint, but could be taken up as future work extension</a:t>
            </a:r>
          </a:p>
        </p:txBody>
      </p:sp>
      <p:pic>
        <p:nvPicPr>
          <p:cNvPr id="4" name="Picture 2" descr="Koodoo">
            <a:extLst>
              <a:ext uri="{FF2B5EF4-FFF2-40B4-BE49-F238E27FC236}">
                <a16:creationId xmlns:a16="http://schemas.microsoft.com/office/drawing/2014/main" id="{C4503CDF-640B-71DA-0CEE-3224F854846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8668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8676"/>
                                        </p:tgtEl>
                                        <p:attrNameLst>
                                          <p:attrName>style.visibility</p:attrName>
                                        </p:attrNameLst>
                                      </p:cBhvr>
                                      <p:to>
                                        <p:strVal val="visible"/>
                                      </p:to>
                                    </p:set>
                                    <p:animEffect transition="in" filter="fade">
                                      <p:cBhvr>
                                        <p:cTn id="35" dur="500"/>
                                        <p:tgtEl>
                                          <p:spTgt spid="2867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fade">
                                      <p:cBhvr>
                                        <p:cTn id="48" dur="500"/>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28680"/>
                                        </p:tgtEl>
                                        <p:attrNameLst>
                                          <p:attrName>style.visibility</p:attrName>
                                        </p:attrNameLst>
                                      </p:cBhvr>
                                      <p:to>
                                        <p:strVal val="visible"/>
                                      </p:to>
                                    </p:set>
                                    <p:animEffect transition="in" filter="fade">
                                      <p:cBhvr>
                                        <p:cTn id="58" dur="500"/>
                                        <p:tgtEl>
                                          <p:spTgt spid="2868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animEffect transition="in" filter="fade">
                                      <p:cBhvr>
                                        <p:cTn id="61" dur="500"/>
                                        <p:tgtEl>
                                          <p:spTgt spid="29"/>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par>
                                <p:cTn id="67" presetID="10" presetClass="entr" presetSubtype="0" fill="hold" nodeType="with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500"/>
                                        <p:tgtEl>
                                          <p:spTgt spid="21"/>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2"/>
                                        </p:tgtEl>
                                        <p:attrNameLst>
                                          <p:attrName>style.visibility</p:attrName>
                                        </p:attrNameLst>
                                      </p:cBhvr>
                                      <p:to>
                                        <p:strVal val="visible"/>
                                      </p:to>
                                    </p:set>
                                    <p:animEffect transition="in" filter="fade">
                                      <p:cBhvr>
                                        <p:cTn id="79" dur="500"/>
                                        <p:tgtEl>
                                          <p:spTgt spid="22"/>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500"/>
                                        <p:tgtEl>
                                          <p:spTgt spid="23"/>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25"/>
                                        </p:tgtEl>
                                        <p:attrNameLst>
                                          <p:attrName>style.visibility</p:attrName>
                                        </p:attrNameLst>
                                      </p:cBhvr>
                                      <p:to>
                                        <p:strVal val="visible"/>
                                      </p:to>
                                    </p:set>
                                    <p:animEffect transition="in" filter="fade">
                                      <p:cBhvr>
                                        <p:cTn id="89" dur="500"/>
                                        <p:tgtEl>
                                          <p:spTgt spid="25"/>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26"/>
                                        </p:tgtEl>
                                        <p:attrNameLst>
                                          <p:attrName>style.visibility</p:attrName>
                                        </p:attrNameLst>
                                      </p:cBhvr>
                                      <p:to>
                                        <p:strVal val="visible"/>
                                      </p:to>
                                    </p:set>
                                    <p:animEffect transition="in" filter="fade">
                                      <p:cBhvr>
                                        <p:cTn id="94" dur="500"/>
                                        <p:tgtEl>
                                          <p:spTgt spid="26"/>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p:bldP spid="16" grpId="0"/>
      <p:bldP spid="17" grpId="0"/>
      <p:bldP spid="20" grpId="0"/>
      <p:bldP spid="21" grpId="0" animBg="1"/>
      <p:bldP spid="23" grpId="0" animBg="1"/>
      <p:bldP spid="28" grpId="0" animBg="1"/>
      <p:bldP spid="2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Programming tools </a:t>
            </a:r>
          </a:p>
        </p:txBody>
      </p:sp>
      <p:pic>
        <p:nvPicPr>
          <p:cNvPr id="6146" name="Picture 2" descr="The Importance of Excel in Business">
            <a:extLst>
              <a:ext uri="{FF2B5EF4-FFF2-40B4-BE49-F238E27FC236}">
                <a16:creationId xmlns:a16="http://schemas.microsoft.com/office/drawing/2014/main" id="{3BAE0ADA-E22B-103F-6B53-A7FC3EFAC7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3939" y="2436770"/>
            <a:ext cx="1412055" cy="91368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61F24129-86A8-8ED0-D20D-76B973FD5845}"/>
              </a:ext>
            </a:extLst>
          </p:cNvPr>
          <p:cNvSpPr txBox="1"/>
          <p:nvPr/>
        </p:nvSpPr>
        <p:spPr>
          <a:xfrm>
            <a:off x="1012678" y="3516758"/>
            <a:ext cx="2314575" cy="307777"/>
          </a:xfrm>
          <a:prstGeom prst="rect">
            <a:avLst/>
          </a:prstGeom>
          <a:noFill/>
        </p:spPr>
        <p:txBody>
          <a:bodyPr wrap="square" rtlCol="0">
            <a:spAutoFit/>
          </a:bodyPr>
          <a:lstStyle/>
          <a:p>
            <a:pPr algn="ctr"/>
            <a:r>
              <a:rPr lang="en-US" sz="1400" dirty="0">
                <a:latin typeface="Century Gothic" panose="020B0502020202020204" pitchFamily="34" charset="0"/>
              </a:rPr>
              <a:t>Microsoft Excel</a:t>
            </a:r>
          </a:p>
        </p:txBody>
      </p:sp>
      <p:pic>
        <p:nvPicPr>
          <p:cNvPr id="6150" name="Picture 6">
            <a:extLst>
              <a:ext uri="{FF2B5EF4-FFF2-40B4-BE49-F238E27FC236}">
                <a16:creationId xmlns:a16="http://schemas.microsoft.com/office/drawing/2014/main" id="{6068D91F-DB92-4C05-76BE-38D9F1564F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8335" y="2331056"/>
            <a:ext cx="1019397" cy="101939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F962E9BF-057D-E3AF-6FD8-A600611F3079}"/>
              </a:ext>
            </a:extLst>
          </p:cNvPr>
          <p:cNvSpPr txBox="1"/>
          <p:nvPr/>
        </p:nvSpPr>
        <p:spPr>
          <a:xfrm>
            <a:off x="3390745" y="3499073"/>
            <a:ext cx="2314575" cy="307777"/>
          </a:xfrm>
          <a:prstGeom prst="rect">
            <a:avLst/>
          </a:prstGeom>
          <a:noFill/>
        </p:spPr>
        <p:txBody>
          <a:bodyPr wrap="square" rtlCol="0">
            <a:spAutoFit/>
          </a:bodyPr>
          <a:lstStyle/>
          <a:p>
            <a:pPr algn="ctr"/>
            <a:r>
              <a:rPr lang="en-US" sz="1400" dirty="0">
                <a:latin typeface="Century Gothic" panose="020B0502020202020204" pitchFamily="34" charset="0"/>
              </a:rPr>
              <a:t>Presentation</a:t>
            </a:r>
          </a:p>
        </p:txBody>
      </p:sp>
      <p:pic>
        <p:nvPicPr>
          <p:cNvPr id="6152" name="Picture 8" descr="Python - Wikiversity">
            <a:extLst>
              <a:ext uri="{FF2B5EF4-FFF2-40B4-BE49-F238E27FC236}">
                <a16:creationId xmlns:a16="http://schemas.microsoft.com/office/drawing/2014/main" id="{E783829D-FC78-40A8-3ECB-C5D7B546CB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1837" y="2307663"/>
            <a:ext cx="1121337" cy="112133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608CD686-78A1-8532-87D2-DA7FEC446D3A}"/>
              </a:ext>
            </a:extLst>
          </p:cNvPr>
          <p:cNvSpPr txBox="1"/>
          <p:nvPr/>
        </p:nvSpPr>
        <p:spPr>
          <a:xfrm>
            <a:off x="5768812" y="3466198"/>
            <a:ext cx="2314575" cy="307777"/>
          </a:xfrm>
          <a:prstGeom prst="rect">
            <a:avLst/>
          </a:prstGeom>
          <a:noFill/>
        </p:spPr>
        <p:txBody>
          <a:bodyPr wrap="square" rtlCol="0">
            <a:spAutoFit/>
          </a:bodyPr>
          <a:lstStyle/>
          <a:p>
            <a:pPr algn="ctr"/>
            <a:r>
              <a:rPr lang="en-US" sz="1400" dirty="0">
                <a:latin typeface="Century Gothic" panose="020B0502020202020204" pitchFamily="34" charset="0"/>
              </a:rPr>
              <a:t>Python</a:t>
            </a:r>
          </a:p>
        </p:txBody>
      </p:sp>
      <p:pic>
        <p:nvPicPr>
          <p:cNvPr id="6160" name="Picture 16" descr="Overview of Classification Methods in Python with Scikit-Learn">
            <a:extLst>
              <a:ext uri="{FF2B5EF4-FFF2-40B4-BE49-F238E27FC236}">
                <a16:creationId xmlns:a16="http://schemas.microsoft.com/office/drawing/2014/main" id="{990431B8-D7D8-10AB-9957-31D9B6A00C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63993" y="2307663"/>
            <a:ext cx="1647513" cy="886825"/>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7DB49B36-629D-4C8D-B156-B6B96A8E71E6}"/>
              </a:ext>
            </a:extLst>
          </p:cNvPr>
          <p:cNvSpPr txBox="1"/>
          <p:nvPr/>
        </p:nvSpPr>
        <p:spPr>
          <a:xfrm>
            <a:off x="8530461" y="3417246"/>
            <a:ext cx="2314575" cy="523220"/>
          </a:xfrm>
          <a:prstGeom prst="rect">
            <a:avLst/>
          </a:prstGeom>
          <a:noFill/>
        </p:spPr>
        <p:txBody>
          <a:bodyPr wrap="square" rtlCol="0">
            <a:spAutoFit/>
          </a:bodyPr>
          <a:lstStyle/>
          <a:p>
            <a:pPr algn="ctr"/>
            <a:r>
              <a:rPr lang="en-US" sz="1400" dirty="0">
                <a:latin typeface="Century Gothic" panose="020B0502020202020204" pitchFamily="34" charset="0"/>
              </a:rPr>
              <a:t>Python Machine learning library</a:t>
            </a:r>
          </a:p>
        </p:txBody>
      </p:sp>
      <p:pic>
        <p:nvPicPr>
          <p:cNvPr id="3" name="Picture 2" descr="Koodoo">
            <a:extLst>
              <a:ext uri="{FF2B5EF4-FFF2-40B4-BE49-F238E27FC236}">
                <a16:creationId xmlns:a16="http://schemas.microsoft.com/office/drawing/2014/main" id="{21D1CE78-D46F-B050-E18B-0286C1BCD8B5}"/>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0309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150"/>
                                        </p:tgtEl>
                                        <p:attrNameLst>
                                          <p:attrName>style.visibility</p:attrName>
                                        </p:attrNameLst>
                                      </p:cBhvr>
                                      <p:to>
                                        <p:strVal val="visible"/>
                                      </p:to>
                                    </p:set>
                                    <p:animEffect transition="in" filter="fade">
                                      <p:cBhvr>
                                        <p:cTn id="15" dur="500"/>
                                        <p:tgtEl>
                                          <p:spTgt spid="615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152"/>
                                        </p:tgtEl>
                                        <p:attrNameLst>
                                          <p:attrName>style.visibility</p:attrName>
                                        </p:attrNameLst>
                                      </p:cBhvr>
                                      <p:to>
                                        <p:strVal val="visible"/>
                                      </p:to>
                                    </p:set>
                                    <p:animEffect transition="in" filter="fade">
                                      <p:cBhvr>
                                        <p:cTn id="23" dur="500"/>
                                        <p:tgtEl>
                                          <p:spTgt spid="615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6160"/>
                                        </p:tgtEl>
                                        <p:attrNameLst>
                                          <p:attrName>style.visibility</p:attrName>
                                        </p:attrNameLst>
                                      </p:cBhvr>
                                      <p:to>
                                        <p:strVal val="visible"/>
                                      </p:to>
                                    </p:set>
                                    <p:animEffect transition="in" filter="fade">
                                      <p:cBhvr>
                                        <p:cTn id="31" dur="500"/>
                                        <p:tgtEl>
                                          <p:spTgt spid="616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18" grpId="0"/>
      <p:bldP spid="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Potential computing resources</a:t>
            </a:r>
          </a:p>
        </p:txBody>
      </p:sp>
      <p:sp>
        <p:nvSpPr>
          <p:cNvPr id="3" name="Content Placeholder 2">
            <a:extLst>
              <a:ext uri="{FF2B5EF4-FFF2-40B4-BE49-F238E27FC236}">
                <a16:creationId xmlns:a16="http://schemas.microsoft.com/office/drawing/2014/main" id="{A2AB4991-7BFE-5EEC-262D-8133098054F1}"/>
              </a:ext>
            </a:extLst>
          </p:cNvPr>
          <p:cNvSpPr>
            <a:spLocks noGrp="1"/>
          </p:cNvSpPr>
          <p:nvPr>
            <p:ph idx="1"/>
          </p:nvPr>
        </p:nvSpPr>
        <p:spPr>
          <a:xfrm>
            <a:off x="581024" y="1520044"/>
            <a:ext cx="10515600" cy="4358242"/>
          </a:xfrm>
        </p:spPr>
        <p:txBody>
          <a:bodyPr>
            <a:normAutofit/>
          </a:bodyPr>
          <a:lstStyle/>
          <a:p>
            <a:pPr>
              <a:lnSpc>
                <a:spcPct val="110000"/>
              </a:lnSpc>
            </a:pPr>
            <a:r>
              <a:rPr lang="en-US" sz="1800" dirty="0">
                <a:latin typeface="Century Gothic" panose="020B0502020202020204" pitchFamily="34" charset="0"/>
              </a:rPr>
              <a:t>Local machine configuration (Dev/Test):</a:t>
            </a:r>
          </a:p>
          <a:p>
            <a:pPr lvl="1">
              <a:lnSpc>
                <a:spcPct val="110000"/>
              </a:lnSpc>
            </a:pPr>
            <a:r>
              <a:rPr lang="en-US" sz="1400" dirty="0">
                <a:latin typeface="Century Gothic" panose="020B0502020202020204" pitchFamily="34" charset="0"/>
              </a:rPr>
              <a:t>OS: Mac OS Monterey</a:t>
            </a:r>
          </a:p>
          <a:p>
            <a:pPr lvl="1">
              <a:lnSpc>
                <a:spcPct val="110000"/>
              </a:lnSpc>
            </a:pPr>
            <a:r>
              <a:rPr lang="en-US" sz="1400" dirty="0">
                <a:latin typeface="Century Gothic" panose="020B0502020202020204" pitchFamily="34" charset="0"/>
              </a:rPr>
              <a:t>Processor: M1</a:t>
            </a:r>
          </a:p>
          <a:p>
            <a:pPr lvl="1">
              <a:lnSpc>
                <a:spcPct val="110000"/>
              </a:lnSpc>
            </a:pPr>
            <a:r>
              <a:rPr lang="en-US" sz="1400" dirty="0">
                <a:latin typeface="Century Gothic" panose="020B0502020202020204" pitchFamily="34" charset="0"/>
              </a:rPr>
              <a:t>RAM: 16GB</a:t>
            </a:r>
          </a:p>
          <a:p>
            <a:pPr lvl="1">
              <a:lnSpc>
                <a:spcPct val="110000"/>
              </a:lnSpc>
            </a:pPr>
            <a:r>
              <a:rPr lang="en-US" sz="1400" dirty="0">
                <a:latin typeface="Century Gothic" panose="020B0502020202020204" pitchFamily="34" charset="0"/>
              </a:rPr>
              <a:t>Storage: 250GB</a:t>
            </a:r>
          </a:p>
          <a:p>
            <a:pPr>
              <a:lnSpc>
                <a:spcPct val="110000"/>
              </a:lnSpc>
            </a:pPr>
            <a:r>
              <a:rPr lang="en-US" sz="1800" dirty="0">
                <a:latin typeface="Century Gothic" panose="020B0502020202020204" pitchFamily="34" charset="0"/>
              </a:rPr>
              <a:t>Free cloud computation (Dev/Test):</a:t>
            </a:r>
          </a:p>
          <a:p>
            <a:pPr lvl="1">
              <a:lnSpc>
                <a:spcPct val="110000"/>
              </a:lnSpc>
            </a:pPr>
            <a:r>
              <a:rPr lang="en-US" sz="1400" dirty="0">
                <a:latin typeface="Century Gothic" panose="020B0502020202020204" pitchFamily="34" charset="0"/>
              </a:rPr>
              <a:t>Google Collaboratory</a:t>
            </a:r>
          </a:p>
          <a:p>
            <a:pPr lvl="1">
              <a:lnSpc>
                <a:spcPct val="110000"/>
              </a:lnSpc>
            </a:pPr>
            <a:r>
              <a:rPr lang="en-US" sz="1400" dirty="0">
                <a:latin typeface="Century Gothic" panose="020B0502020202020204" pitchFamily="34" charset="0"/>
              </a:rPr>
              <a:t>CPU, GPU and TPU support</a:t>
            </a:r>
          </a:p>
          <a:p>
            <a:pPr lvl="1">
              <a:lnSpc>
                <a:spcPct val="110000"/>
              </a:lnSpc>
            </a:pPr>
            <a:r>
              <a:rPr lang="en-US" sz="1400" dirty="0">
                <a:latin typeface="Century Gothic" panose="020B0502020202020204" pitchFamily="34" charset="0"/>
              </a:rPr>
              <a:t>Subject to availability</a:t>
            </a:r>
          </a:p>
          <a:p>
            <a:pPr>
              <a:lnSpc>
                <a:spcPct val="110000"/>
              </a:lnSpc>
            </a:pPr>
            <a:r>
              <a:rPr lang="en-US" sz="1800" dirty="0">
                <a:latin typeface="Century Gothic" panose="020B0502020202020204" pitchFamily="34" charset="0"/>
              </a:rPr>
              <a:t>Cloud computation (Dev/Test/Deploy):</a:t>
            </a:r>
          </a:p>
          <a:p>
            <a:pPr lvl="1">
              <a:lnSpc>
                <a:spcPct val="110000"/>
              </a:lnSpc>
            </a:pPr>
            <a:r>
              <a:rPr lang="en-US" sz="1400" dirty="0">
                <a:latin typeface="Century Gothic" panose="020B0502020202020204" pitchFamily="34" charset="0"/>
              </a:rPr>
              <a:t>Amazon EC2 instances based on required</a:t>
            </a:r>
          </a:p>
          <a:p>
            <a:pPr lvl="1">
              <a:lnSpc>
                <a:spcPct val="110000"/>
              </a:lnSpc>
            </a:pPr>
            <a:r>
              <a:rPr lang="en-US" sz="1400" dirty="0">
                <a:latin typeface="Century Gothic" panose="020B0502020202020204" pitchFamily="34" charset="0"/>
              </a:rPr>
              <a:t>Cost as per AWS pricing</a:t>
            </a:r>
          </a:p>
          <a:p>
            <a:pPr lvl="1">
              <a:lnSpc>
                <a:spcPct val="110000"/>
              </a:lnSpc>
            </a:pPr>
            <a:r>
              <a:rPr lang="en-US" sz="1400" dirty="0">
                <a:latin typeface="Century Gothic" panose="020B0502020202020204" pitchFamily="34" charset="0"/>
              </a:rPr>
              <a:t>Will opt for this only in case of big data not handled by previous two options</a:t>
            </a:r>
          </a:p>
          <a:p>
            <a:pPr marL="0" indent="0">
              <a:lnSpc>
                <a:spcPct val="110000"/>
              </a:lnSpc>
              <a:buNone/>
            </a:pPr>
            <a:endParaRPr lang="en-US" sz="1800" dirty="0">
              <a:latin typeface="Century Gothic" panose="020B0502020202020204" pitchFamily="34" charset="0"/>
            </a:endParaRPr>
          </a:p>
          <a:p>
            <a:pPr>
              <a:lnSpc>
                <a:spcPct val="110000"/>
              </a:lnSpc>
            </a:pPr>
            <a:endParaRPr lang="en-US" sz="1800" dirty="0">
              <a:latin typeface="Century Gothic" panose="020B0502020202020204" pitchFamily="34" charset="0"/>
            </a:endParaRPr>
          </a:p>
        </p:txBody>
      </p:sp>
      <p:pic>
        <p:nvPicPr>
          <p:cNvPr id="6" name="Picture 2" descr="Koodoo">
            <a:extLst>
              <a:ext uri="{FF2B5EF4-FFF2-40B4-BE49-F238E27FC236}">
                <a16:creationId xmlns:a16="http://schemas.microsoft.com/office/drawing/2014/main" id="{CE0B8766-1339-F4DD-F7BE-D5EFA881D0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079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animEffect transition="in" filter="fade">
                                      <p:cBhvr>
                                        <p:cTn id="4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44436C-31F1-15F9-65E6-BE112DFE650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dirty="0">
                <a:solidFill>
                  <a:srgbClr val="FFFFFF"/>
                </a:solidFill>
                <a:latin typeface="Century Gothic" panose="020B0502020202020204" pitchFamily="34" charset="0"/>
              </a:rPr>
              <a:t>Demo</a:t>
            </a:r>
          </a:p>
        </p:txBody>
      </p:sp>
      <p:pic>
        <p:nvPicPr>
          <p:cNvPr id="4" name="Picture 2" descr="Koodoo">
            <a:extLst>
              <a:ext uri="{FF2B5EF4-FFF2-40B4-BE49-F238E27FC236}">
                <a16:creationId xmlns:a16="http://schemas.microsoft.com/office/drawing/2014/main" id="{9787BE36-2198-D884-800A-700175D344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94023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44436C-31F1-15F9-65E6-BE112DFE650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dirty="0">
                <a:solidFill>
                  <a:srgbClr val="FFFFFF"/>
                </a:solidFill>
                <a:latin typeface="Century Gothic" panose="020B0502020202020204" pitchFamily="34" charset="0"/>
              </a:rPr>
              <a:t>Conclusion</a:t>
            </a:r>
          </a:p>
        </p:txBody>
      </p:sp>
      <p:pic>
        <p:nvPicPr>
          <p:cNvPr id="4" name="Picture 2" descr="Koodoo">
            <a:extLst>
              <a:ext uri="{FF2B5EF4-FFF2-40B4-BE49-F238E27FC236}">
                <a16:creationId xmlns:a16="http://schemas.microsoft.com/office/drawing/2014/main" id="{66BF1C9A-1A6A-A5A4-9937-D09A8D90926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49983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EB2D9-6606-310F-578F-95A4F9DC3D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096BCF-D86A-1AD9-6807-322B80C8D22A}"/>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Conclusion &amp; Future Works</a:t>
            </a:r>
          </a:p>
        </p:txBody>
      </p:sp>
      <p:sp>
        <p:nvSpPr>
          <p:cNvPr id="3" name="Content Placeholder 2">
            <a:extLst>
              <a:ext uri="{FF2B5EF4-FFF2-40B4-BE49-F238E27FC236}">
                <a16:creationId xmlns:a16="http://schemas.microsoft.com/office/drawing/2014/main" id="{6C4C2E65-E85F-C9B2-2B63-4C1F6F4A6CD9}"/>
              </a:ext>
            </a:extLst>
          </p:cNvPr>
          <p:cNvSpPr>
            <a:spLocks noGrp="1"/>
          </p:cNvSpPr>
          <p:nvPr>
            <p:ph idx="1"/>
          </p:nvPr>
        </p:nvSpPr>
        <p:spPr>
          <a:xfrm>
            <a:off x="1583473" y="1520044"/>
            <a:ext cx="3532535" cy="4232574"/>
          </a:xfrm>
        </p:spPr>
        <p:txBody>
          <a:bodyPr>
            <a:normAutofit/>
          </a:bodyPr>
          <a:lstStyle/>
          <a:p>
            <a:pPr marL="0" indent="0">
              <a:lnSpc>
                <a:spcPct val="110000"/>
              </a:lnSpc>
              <a:buNone/>
            </a:pPr>
            <a:r>
              <a:rPr lang="en-US" sz="1400" dirty="0">
                <a:latin typeface="Century Gothic" panose="020B0502020202020204" pitchFamily="34" charset="0"/>
              </a:rPr>
              <a:t>      Packaged python solution</a:t>
            </a:r>
          </a:p>
          <a:p>
            <a:pPr marL="0" indent="0">
              <a:lnSpc>
                <a:spcPct val="110000"/>
              </a:lnSpc>
              <a:buNone/>
            </a:pPr>
            <a:endParaRPr lang="en-US" sz="1800" dirty="0">
              <a:latin typeface="Century Gothic" panose="020B0502020202020204" pitchFamily="34" charset="0"/>
            </a:endParaRPr>
          </a:p>
          <a:p>
            <a:pPr marL="0" indent="0">
              <a:lnSpc>
                <a:spcPct val="110000"/>
              </a:lnSpc>
              <a:buNone/>
            </a:pPr>
            <a:r>
              <a:rPr lang="en-US" sz="1800" dirty="0">
                <a:latin typeface="Century Gothic" panose="020B0502020202020204" pitchFamily="34" charset="0"/>
              </a:rPr>
              <a:t>    </a:t>
            </a:r>
            <a:r>
              <a:rPr lang="en-US" sz="1400" dirty="0">
                <a:latin typeface="Century Gothic" panose="020B0502020202020204" pitchFamily="34" charset="0"/>
              </a:rPr>
              <a:t>Text and categorical merge</a:t>
            </a:r>
          </a:p>
          <a:p>
            <a:pPr>
              <a:lnSpc>
                <a:spcPct val="110000"/>
              </a:lnSpc>
            </a:pPr>
            <a:endParaRPr lang="en-US" sz="1800" dirty="0">
              <a:latin typeface="Century Gothic" panose="020B0502020202020204" pitchFamily="34" charset="0"/>
            </a:endParaRPr>
          </a:p>
          <a:p>
            <a:pPr marL="0" indent="0">
              <a:lnSpc>
                <a:spcPct val="110000"/>
              </a:lnSpc>
              <a:buNone/>
            </a:pPr>
            <a:r>
              <a:rPr lang="en-US" sz="1800" dirty="0">
                <a:latin typeface="Century Gothic" panose="020B0502020202020204" pitchFamily="34" charset="0"/>
              </a:rPr>
              <a:t>     </a:t>
            </a:r>
            <a:r>
              <a:rPr lang="en-US" sz="1400" dirty="0">
                <a:latin typeface="Century Gothic" panose="020B0502020202020204" pitchFamily="34" charset="0"/>
              </a:rPr>
              <a:t>Automated </a:t>
            </a:r>
            <a:r>
              <a:rPr lang="en-US" sz="1400" dirty="0" err="1">
                <a:latin typeface="Century Gothic" panose="020B0502020202020204" pitchFamily="34" charset="0"/>
              </a:rPr>
              <a:t>gridsearchCV</a:t>
            </a:r>
            <a:r>
              <a:rPr lang="en-US" sz="1400" dirty="0">
                <a:latin typeface="Century Gothic" panose="020B0502020202020204" pitchFamily="34" charset="0"/>
              </a:rPr>
              <a:t> &amp; best   model evaluation for inference</a:t>
            </a:r>
          </a:p>
          <a:p>
            <a:pPr marL="0" indent="0">
              <a:lnSpc>
                <a:spcPct val="110000"/>
              </a:lnSpc>
              <a:buNone/>
            </a:pPr>
            <a:endParaRPr lang="en-US" sz="1800" dirty="0">
              <a:latin typeface="Century Gothic" panose="020B0502020202020204" pitchFamily="34" charset="0"/>
            </a:endParaRPr>
          </a:p>
          <a:p>
            <a:pPr marL="0" indent="0">
              <a:lnSpc>
                <a:spcPct val="110000"/>
              </a:lnSpc>
              <a:buNone/>
            </a:pPr>
            <a:r>
              <a:rPr lang="en-US" sz="1800" dirty="0">
                <a:latin typeface="Century Gothic" panose="020B0502020202020204" pitchFamily="34" charset="0"/>
              </a:rPr>
              <a:t>    </a:t>
            </a:r>
            <a:r>
              <a:rPr lang="en-US" sz="1400" dirty="0">
                <a:latin typeface="Century Gothic" panose="020B0502020202020204" pitchFamily="34" charset="0"/>
              </a:rPr>
              <a:t>Flexible usage with very minimal code for user-end</a:t>
            </a:r>
          </a:p>
          <a:p>
            <a:pPr marL="0" indent="0">
              <a:lnSpc>
                <a:spcPct val="110000"/>
              </a:lnSpc>
              <a:buNone/>
            </a:pPr>
            <a:r>
              <a:rPr lang="en-US" sz="1800" dirty="0">
                <a:latin typeface="Century Gothic" panose="020B0502020202020204" pitchFamily="34" charset="0"/>
              </a:rPr>
              <a:t>    </a:t>
            </a:r>
            <a:r>
              <a:rPr lang="en-US" sz="1500" dirty="0">
                <a:latin typeface="Century Gothic" panose="020B0502020202020204" pitchFamily="34" charset="0"/>
              </a:rPr>
              <a:t>Flexible to update and expand the package</a:t>
            </a:r>
          </a:p>
          <a:p>
            <a:pPr>
              <a:lnSpc>
                <a:spcPct val="110000"/>
              </a:lnSpc>
            </a:pPr>
            <a:endParaRPr lang="en-US" sz="1800" dirty="0">
              <a:latin typeface="Century Gothic" panose="020B0502020202020204" pitchFamily="34" charset="0"/>
            </a:endParaRPr>
          </a:p>
          <a:p>
            <a:pPr>
              <a:lnSpc>
                <a:spcPct val="110000"/>
              </a:lnSpc>
            </a:pPr>
            <a:endParaRPr lang="en-US" sz="1800" dirty="0">
              <a:latin typeface="Century Gothic" panose="020B0502020202020204" pitchFamily="34" charset="0"/>
            </a:endParaRPr>
          </a:p>
          <a:p>
            <a:pPr>
              <a:lnSpc>
                <a:spcPct val="110000"/>
              </a:lnSpc>
            </a:pPr>
            <a:endParaRPr lang="en-US" sz="1800" dirty="0">
              <a:latin typeface="Century Gothic" panose="020B0502020202020204" pitchFamily="34" charset="0"/>
            </a:endParaRPr>
          </a:p>
        </p:txBody>
      </p:sp>
      <p:pic>
        <p:nvPicPr>
          <p:cNvPr id="11" name="Picture 10" descr="A green check mark on a black background&#10;&#10;Description automatically generated">
            <a:extLst>
              <a:ext uri="{FF2B5EF4-FFF2-40B4-BE49-F238E27FC236}">
                <a16:creationId xmlns:a16="http://schemas.microsoft.com/office/drawing/2014/main" id="{37C9F764-2383-8E51-E01B-872BC3BCC31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84314" y="1407572"/>
            <a:ext cx="425509" cy="410139"/>
          </a:xfrm>
          <a:prstGeom prst="rect">
            <a:avLst/>
          </a:prstGeom>
        </p:spPr>
      </p:pic>
      <p:pic>
        <p:nvPicPr>
          <p:cNvPr id="12" name="Picture 11" descr="A green check mark on a black background&#10;&#10;Description automatically generated">
            <a:extLst>
              <a:ext uri="{FF2B5EF4-FFF2-40B4-BE49-F238E27FC236}">
                <a16:creationId xmlns:a16="http://schemas.microsoft.com/office/drawing/2014/main" id="{25DAFDA8-92CF-C6A6-ED60-E3C4F2B71E8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84313" y="2260060"/>
            <a:ext cx="425509" cy="410139"/>
          </a:xfrm>
          <a:prstGeom prst="rect">
            <a:avLst/>
          </a:prstGeom>
        </p:spPr>
      </p:pic>
      <p:pic>
        <p:nvPicPr>
          <p:cNvPr id="13" name="Picture 12" descr="A green check mark on a black background&#10;&#10;Description automatically generated">
            <a:extLst>
              <a:ext uri="{FF2B5EF4-FFF2-40B4-BE49-F238E27FC236}">
                <a16:creationId xmlns:a16="http://schemas.microsoft.com/office/drawing/2014/main" id="{1C0B76C8-30AE-8C3C-CC43-E8FE8025C26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95423" y="3209081"/>
            <a:ext cx="425509" cy="410139"/>
          </a:xfrm>
          <a:prstGeom prst="rect">
            <a:avLst/>
          </a:prstGeom>
        </p:spPr>
      </p:pic>
      <p:pic>
        <p:nvPicPr>
          <p:cNvPr id="14" name="Picture 13" descr="A green check mark on a black background&#10;&#10;Description automatically generated">
            <a:extLst>
              <a:ext uri="{FF2B5EF4-FFF2-40B4-BE49-F238E27FC236}">
                <a16:creationId xmlns:a16="http://schemas.microsoft.com/office/drawing/2014/main" id="{37BCB826-8CEB-5385-5A50-4C8D57253CA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79610" y="4061569"/>
            <a:ext cx="425509" cy="410139"/>
          </a:xfrm>
          <a:prstGeom prst="rect">
            <a:avLst/>
          </a:prstGeom>
        </p:spPr>
      </p:pic>
      <p:pic>
        <p:nvPicPr>
          <p:cNvPr id="15" name="Picture 14" descr="A green check mark on a black background&#10;&#10;Description automatically generated">
            <a:extLst>
              <a:ext uri="{FF2B5EF4-FFF2-40B4-BE49-F238E27FC236}">
                <a16:creationId xmlns:a16="http://schemas.microsoft.com/office/drawing/2014/main" id="{7CC53996-F69C-A568-8D9E-A11B26C60DC6}"/>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86016" y="4973845"/>
            <a:ext cx="425509" cy="410139"/>
          </a:xfrm>
          <a:prstGeom prst="rect">
            <a:avLst/>
          </a:prstGeom>
        </p:spPr>
      </p:pic>
      <p:cxnSp>
        <p:nvCxnSpPr>
          <p:cNvPr id="17" name="Straight Connector 16">
            <a:extLst>
              <a:ext uri="{FF2B5EF4-FFF2-40B4-BE49-F238E27FC236}">
                <a16:creationId xmlns:a16="http://schemas.microsoft.com/office/drawing/2014/main" id="{B127A899-DB69-C95E-4B8B-4A5FAE10F63B}"/>
              </a:ext>
            </a:extLst>
          </p:cNvPr>
          <p:cNvCxnSpPr/>
          <p:nvPr/>
        </p:nvCxnSpPr>
        <p:spPr>
          <a:xfrm>
            <a:off x="5767385" y="1520044"/>
            <a:ext cx="0" cy="4232574"/>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0386111-A38D-8E6C-F4C8-CC10169C1330}"/>
              </a:ext>
            </a:extLst>
          </p:cNvPr>
          <p:cNvSpPr txBox="1"/>
          <p:nvPr/>
        </p:nvSpPr>
        <p:spPr>
          <a:xfrm>
            <a:off x="6330522" y="1680299"/>
            <a:ext cx="1880643" cy="1785104"/>
          </a:xfrm>
          <a:prstGeom prst="rect">
            <a:avLst/>
          </a:prstGeom>
          <a:noFill/>
        </p:spPr>
        <p:txBody>
          <a:bodyPr wrap="none" rtlCol="0">
            <a:spAutoFit/>
          </a:bodyPr>
          <a:lstStyle/>
          <a:p>
            <a:r>
              <a:rPr lang="en-US" dirty="0">
                <a:latin typeface="Century Gothic" panose="020B0502020202020204" pitchFamily="34" charset="0"/>
              </a:rPr>
              <a:t>Pre-processing:</a:t>
            </a:r>
          </a:p>
          <a:p>
            <a:endParaRPr lang="en-US" dirty="0">
              <a:latin typeface="Century Gothic" panose="020B0502020202020204" pitchFamily="34" charset="0"/>
            </a:endParaRPr>
          </a:p>
          <a:p>
            <a:pPr marL="285750" indent="-285750">
              <a:buFont typeface="Arial" panose="020B0604020202020204" pitchFamily="34" charset="0"/>
              <a:buChar char="•"/>
            </a:pPr>
            <a:r>
              <a:rPr lang="en-US" sz="1400" dirty="0">
                <a:latin typeface="Century Gothic" panose="020B0502020202020204" pitchFamily="34" charset="0"/>
              </a:rPr>
              <a:t>GLOVE</a:t>
            </a:r>
          </a:p>
          <a:p>
            <a:pPr marL="285750" indent="-285750">
              <a:buFont typeface="Arial" panose="020B0604020202020204" pitchFamily="34" charset="0"/>
              <a:buChar char="•"/>
            </a:pPr>
            <a:r>
              <a:rPr lang="en-US" sz="1400" dirty="0">
                <a:latin typeface="Century Gothic" panose="020B0502020202020204" pitchFamily="34" charset="0"/>
              </a:rPr>
              <a:t>Word2Vec</a:t>
            </a:r>
          </a:p>
          <a:p>
            <a:pPr marL="285750" indent="-285750">
              <a:buFont typeface="Arial" panose="020B0604020202020204" pitchFamily="34" charset="0"/>
              <a:buChar char="•"/>
            </a:pPr>
            <a:r>
              <a:rPr lang="en-US" sz="1400" dirty="0" err="1">
                <a:latin typeface="Century Gothic" panose="020B0502020202020204" pitchFamily="34" charset="0"/>
              </a:rPr>
              <a:t>Fasttext</a:t>
            </a:r>
            <a:endParaRPr lang="en-US" sz="1400" dirty="0">
              <a:latin typeface="Century Gothic" panose="020B0502020202020204" pitchFamily="34" charset="0"/>
            </a:endParaRPr>
          </a:p>
          <a:p>
            <a:pPr marL="285750" indent="-285750">
              <a:buFont typeface="Arial" panose="020B0604020202020204" pitchFamily="34" charset="0"/>
              <a:buChar char="•"/>
            </a:pPr>
            <a:r>
              <a:rPr lang="en-US" sz="1400" dirty="0">
                <a:latin typeface="Century Gothic" panose="020B0502020202020204" pitchFamily="34" charset="0"/>
              </a:rPr>
              <a:t>ELMO </a:t>
            </a:r>
            <a:r>
              <a:rPr lang="en-US" sz="1400" dirty="0" err="1">
                <a:latin typeface="Century Gothic" panose="020B0502020202020204" pitchFamily="34" charset="0"/>
              </a:rPr>
              <a:t>etc</a:t>
            </a:r>
            <a:endParaRPr lang="en-US" sz="1400" dirty="0">
              <a:latin typeface="Century Gothic" panose="020B0502020202020204" pitchFamily="34" charset="0"/>
            </a:endParaRPr>
          </a:p>
          <a:p>
            <a:endParaRPr lang="en-US" dirty="0">
              <a:latin typeface="Century Gothic" panose="020B0502020202020204" pitchFamily="34" charset="0"/>
            </a:endParaRPr>
          </a:p>
        </p:txBody>
      </p:sp>
      <p:sp>
        <p:nvSpPr>
          <p:cNvPr id="5" name="TextBox 4">
            <a:extLst>
              <a:ext uri="{FF2B5EF4-FFF2-40B4-BE49-F238E27FC236}">
                <a16:creationId xmlns:a16="http://schemas.microsoft.com/office/drawing/2014/main" id="{C4BA31FB-2CC5-687C-2ED5-0C160D8639C4}"/>
              </a:ext>
            </a:extLst>
          </p:cNvPr>
          <p:cNvSpPr txBox="1"/>
          <p:nvPr/>
        </p:nvSpPr>
        <p:spPr>
          <a:xfrm>
            <a:off x="8963833" y="1680299"/>
            <a:ext cx="2577679" cy="1569660"/>
          </a:xfrm>
          <a:prstGeom prst="rect">
            <a:avLst/>
          </a:prstGeom>
          <a:noFill/>
        </p:spPr>
        <p:txBody>
          <a:bodyPr wrap="square" rtlCol="0">
            <a:spAutoFit/>
          </a:bodyPr>
          <a:lstStyle/>
          <a:p>
            <a:r>
              <a:rPr lang="en-US" dirty="0">
                <a:latin typeface="Century Gothic" panose="020B0502020202020204" pitchFamily="34" charset="0"/>
              </a:rPr>
              <a:t>Modelling:</a:t>
            </a:r>
          </a:p>
          <a:p>
            <a:endParaRPr lang="en-US" dirty="0">
              <a:latin typeface="Century Gothic" panose="020B0502020202020204" pitchFamily="34" charset="0"/>
            </a:endParaRPr>
          </a:p>
          <a:p>
            <a:pPr marL="285750" indent="-285750">
              <a:buFont typeface="Arial" panose="020B0604020202020204" pitchFamily="34" charset="0"/>
              <a:buChar char="•"/>
            </a:pPr>
            <a:r>
              <a:rPr lang="en-US" sz="1200" dirty="0">
                <a:latin typeface="Century Gothic" panose="020B0502020202020204" pitchFamily="34" charset="0"/>
              </a:rPr>
              <a:t>ANN</a:t>
            </a:r>
          </a:p>
          <a:p>
            <a:pPr marL="285750" indent="-285750">
              <a:buFont typeface="Arial" panose="020B0604020202020204" pitchFamily="34" charset="0"/>
              <a:buChar char="•"/>
            </a:pPr>
            <a:r>
              <a:rPr lang="en-US" sz="1200" dirty="0">
                <a:latin typeface="Century Gothic" panose="020B0502020202020204" pitchFamily="34" charset="0"/>
              </a:rPr>
              <a:t>Advanced language models pre-trained</a:t>
            </a:r>
          </a:p>
          <a:p>
            <a:pPr marL="285750" indent="-285750">
              <a:buFont typeface="Arial" panose="020B0604020202020204" pitchFamily="34" charset="0"/>
              <a:buChar char="•"/>
            </a:pPr>
            <a:r>
              <a:rPr lang="en-US" sz="1200" dirty="0">
                <a:latin typeface="Century Gothic" panose="020B0502020202020204" pitchFamily="34" charset="0"/>
              </a:rPr>
              <a:t>Transfer learning on pre-trained language models</a:t>
            </a:r>
          </a:p>
        </p:txBody>
      </p:sp>
      <p:sp>
        <p:nvSpPr>
          <p:cNvPr id="6" name="TextBox 5">
            <a:extLst>
              <a:ext uri="{FF2B5EF4-FFF2-40B4-BE49-F238E27FC236}">
                <a16:creationId xmlns:a16="http://schemas.microsoft.com/office/drawing/2014/main" id="{5CFB552B-D82C-423C-00CE-60E6F784BDD6}"/>
              </a:ext>
            </a:extLst>
          </p:cNvPr>
          <p:cNvSpPr txBox="1"/>
          <p:nvPr/>
        </p:nvSpPr>
        <p:spPr>
          <a:xfrm>
            <a:off x="6272563" y="3981181"/>
            <a:ext cx="2267414" cy="1754326"/>
          </a:xfrm>
          <a:prstGeom prst="rect">
            <a:avLst/>
          </a:prstGeom>
          <a:noFill/>
        </p:spPr>
        <p:txBody>
          <a:bodyPr wrap="square" rtlCol="0">
            <a:spAutoFit/>
          </a:bodyPr>
          <a:lstStyle/>
          <a:p>
            <a:r>
              <a:rPr lang="en-US" dirty="0">
                <a:latin typeface="Century Gothic" panose="020B0502020202020204" pitchFamily="34" charset="0"/>
              </a:rPr>
              <a:t>Explainability:</a:t>
            </a:r>
          </a:p>
          <a:p>
            <a:endParaRPr lang="en-US" dirty="0">
              <a:latin typeface="Century Gothic" panose="020B0502020202020204" pitchFamily="34" charset="0"/>
            </a:endParaRPr>
          </a:p>
          <a:p>
            <a:pPr marL="285750" indent="-285750">
              <a:buFont typeface="Arial" panose="020B0604020202020204" pitchFamily="34" charset="0"/>
              <a:buChar char="•"/>
            </a:pPr>
            <a:r>
              <a:rPr lang="en-US" sz="1200" dirty="0">
                <a:latin typeface="Century Gothic" panose="020B0502020202020204" pitchFamily="34" charset="0"/>
              </a:rPr>
              <a:t>Template based with LIME</a:t>
            </a:r>
          </a:p>
          <a:p>
            <a:pPr marL="285750" indent="-285750">
              <a:buFont typeface="Arial" panose="020B0604020202020204" pitchFamily="34" charset="0"/>
              <a:buChar char="•"/>
            </a:pPr>
            <a:r>
              <a:rPr lang="en-US" sz="1200" dirty="0">
                <a:latin typeface="Century Gothic" panose="020B0502020202020204" pitchFamily="34" charset="0"/>
              </a:rPr>
              <a:t>Sequence models with attention layer to understand the feature importance</a:t>
            </a:r>
          </a:p>
        </p:txBody>
      </p:sp>
      <p:cxnSp>
        <p:nvCxnSpPr>
          <p:cNvPr id="8" name="Straight Connector 7">
            <a:extLst>
              <a:ext uri="{FF2B5EF4-FFF2-40B4-BE49-F238E27FC236}">
                <a16:creationId xmlns:a16="http://schemas.microsoft.com/office/drawing/2014/main" id="{878D0EBB-EE00-8021-46E9-98B2525F3B54}"/>
              </a:ext>
            </a:extLst>
          </p:cNvPr>
          <p:cNvCxnSpPr>
            <a:cxnSpLocks/>
          </p:cNvCxnSpPr>
          <p:nvPr/>
        </p:nvCxnSpPr>
        <p:spPr>
          <a:xfrm>
            <a:off x="8541834" y="1520044"/>
            <a:ext cx="0" cy="4334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C2C6D9C-BDD7-6214-BF07-A2CA7AC8D1F0}"/>
              </a:ext>
            </a:extLst>
          </p:cNvPr>
          <p:cNvCxnSpPr/>
          <p:nvPr/>
        </p:nvCxnSpPr>
        <p:spPr>
          <a:xfrm flipV="1">
            <a:off x="6523463" y="3619220"/>
            <a:ext cx="4282069" cy="1711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16761D0-EFFD-BDB7-0D48-A5426ACC7AAD}"/>
              </a:ext>
            </a:extLst>
          </p:cNvPr>
          <p:cNvSpPr txBox="1"/>
          <p:nvPr/>
        </p:nvSpPr>
        <p:spPr>
          <a:xfrm>
            <a:off x="8829209" y="3819683"/>
            <a:ext cx="2267414" cy="2215991"/>
          </a:xfrm>
          <a:prstGeom prst="rect">
            <a:avLst/>
          </a:prstGeom>
          <a:noFill/>
        </p:spPr>
        <p:txBody>
          <a:bodyPr wrap="square" rtlCol="0">
            <a:spAutoFit/>
          </a:bodyPr>
          <a:lstStyle/>
          <a:p>
            <a:r>
              <a:rPr lang="en-US" dirty="0">
                <a:latin typeface="Century Gothic" panose="020B0502020202020204" pitchFamily="34" charset="0"/>
              </a:rPr>
              <a:t>Containerization &amp; deployment:</a:t>
            </a:r>
          </a:p>
          <a:p>
            <a:endParaRPr lang="en-US" dirty="0">
              <a:latin typeface="Century Gothic" panose="020B0502020202020204" pitchFamily="34" charset="0"/>
            </a:endParaRPr>
          </a:p>
          <a:p>
            <a:pPr marL="285750" indent="-285750">
              <a:buFont typeface="Arial" panose="020B0604020202020204" pitchFamily="34" charset="0"/>
              <a:buChar char="•"/>
            </a:pPr>
            <a:r>
              <a:rPr lang="en-US" sz="1200" dirty="0">
                <a:latin typeface="Century Gothic" panose="020B0502020202020204" pitchFamily="34" charset="0"/>
              </a:rPr>
              <a:t>Making it easy to move and deploy in different OS and environment without customization</a:t>
            </a:r>
          </a:p>
          <a:p>
            <a:pPr marL="285750" indent="-285750">
              <a:buFont typeface="Arial" panose="020B0604020202020204" pitchFamily="34" charset="0"/>
              <a:buChar char="•"/>
            </a:pPr>
            <a:r>
              <a:rPr lang="en-US" sz="1200" dirty="0">
                <a:latin typeface="Century Gothic" panose="020B0502020202020204" pitchFamily="34" charset="0"/>
              </a:rPr>
              <a:t>Deployment of the solution as API end point services on cloud</a:t>
            </a:r>
          </a:p>
        </p:txBody>
      </p:sp>
      <p:pic>
        <p:nvPicPr>
          <p:cNvPr id="7" name="Picture 2" descr="Koodoo">
            <a:extLst>
              <a:ext uri="{FF2B5EF4-FFF2-40B4-BE49-F238E27FC236}">
                <a16:creationId xmlns:a16="http://schemas.microsoft.com/office/drawing/2014/main" id="{FF14EEC5-62FE-70B6-9291-00993B810BB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59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fade">
                                      <p:cBhvr>
                                        <p:cTn id="62" dur="500"/>
                                        <p:tgtEl>
                                          <p:spTgt spid="8"/>
                                        </p:tgtEl>
                                      </p:cBhvr>
                                    </p:animEffect>
                                  </p:childTnLst>
                                </p:cTn>
                              </p:par>
                              <p:par>
                                <p:cTn id="63" presetID="10" presetClass="entr" presetSubtype="0" fill="hold" nodeType="with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fade">
                                      <p:cBhvr>
                                        <p:cTn id="65" dur="500"/>
                                        <p:tgtEl>
                                          <p:spTgt spid="10"/>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
                                        </p:tgtEl>
                                        <p:attrNameLst>
                                          <p:attrName>style.visibility</p:attrName>
                                        </p:attrNameLst>
                                      </p:cBhvr>
                                      <p:to>
                                        <p:strVal val="visible"/>
                                      </p:to>
                                    </p:set>
                                    <p:animEffect transition="in" filter="fade">
                                      <p:cBhvr>
                                        <p:cTn id="70" dur="500"/>
                                        <p:tgtEl>
                                          <p:spTgt spid="4"/>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fade">
                                      <p:cBhvr>
                                        <p:cTn id="75" dur="500"/>
                                        <p:tgtEl>
                                          <p:spTgt spid="5"/>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6"/>
                                        </p:tgtEl>
                                        <p:attrNameLst>
                                          <p:attrName>style.visibility</p:attrName>
                                        </p:attrNameLst>
                                      </p:cBhvr>
                                      <p:to>
                                        <p:strVal val="visible"/>
                                      </p:to>
                                    </p:set>
                                    <p:animEffect transition="in" filter="fade">
                                      <p:cBhvr>
                                        <p:cTn id="80" dur="500"/>
                                        <p:tgtEl>
                                          <p:spTgt spid="6"/>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fade">
                                      <p:cBhvr>
                                        <p:cTn id="8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2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F1ED9-A702-A891-8D29-EC6669E1A888}"/>
              </a:ext>
            </a:extLst>
          </p:cNvPr>
          <p:cNvSpPr>
            <a:spLocks noGrp="1"/>
          </p:cNvSpPr>
          <p:nvPr>
            <p:ph type="ctrTitle"/>
          </p:nvPr>
        </p:nvSpPr>
        <p:spPr/>
        <p:txBody>
          <a:bodyPr>
            <a:normAutofit/>
          </a:bodyPr>
          <a:lstStyle/>
          <a:p>
            <a:pPr algn="l"/>
            <a:r>
              <a:rPr lang="en-IN" b="1" i="0" dirty="0">
                <a:effectLst/>
                <a:latin typeface="Century Gothic" panose="020B0502020202020204" pitchFamily="34" charset="0"/>
              </a:rPr>
              <a:t>Thank you</a:t>
            </a:r>
            <a:endParaRPr lang="en-US" b="1" dirty="0">
              <a:latin typeface="Century Gothic" panose="020B0502020202020204" pitchFamily="34" charset="0"/>
            </a:endParaRPr>
          </a:p>
        </p:txBody>
      </p:sp>
      <p:pic>
        <p:nvPicPr>
          <p:cNvPr id="5" name="Picture 2" descr="Koodoo">
            <a:extLst>
              <a:ext uri="{FF2B5EF4-FFF2-40B4-BE49-F238E27FC236}">
                <a16:creationId xmlns:a16="http://schemas.microsoft.com/office/drawing/2014/main" id="{E094D364-EBC6-BFF7-96E5-3A465A615B6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7867553" y="0"/>
            <a:ext cx="4333317" cy="163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2070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44436C-31F1-15F9-65E6-BE112DFE650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b="1" kern="1200" dirty="0">
                <a:solidFill>
                  <a:srgbClr val="FFFFFF"/>
                </a:solidFill>
                <a:latin typeface="Arial" panose="020B0604020202020204" pitchFamily="34" charset="0"/>
                <a:cs typeface="Arial" panose="020B0604020202020204" pitchFamily="34" charset="0"/>
              </a:rPr>
              <a:t>Problem Statement</a:t>
            </a:r>
          </a:p>
        </p:txBody>
      </p:sp>
      <p:pic>
        <p:nvPicPr>
          <p:cNvPr id="4" name="Picture 2" descr="Koodoo">
            <a:extLst>
              <a:ext uri="{FF2B5EF4-FFF2-40B4-BE49-F238E27FC236}">
                <a16:creationId xmlns:a16="http://schemas.microsoft.com/office/drawing/2014/main" id="{FCD29DFE-4F0F-AE2C-2F17-4F50934CD6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2352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Arial" panose="020B0604020202020204" pitchFamily="34" charset="0"/>
                <a:cs typeface="Arial" panose="020B0604020202020204" pitchFamily="34" charset="0"/>
              </a:rPr>
              <a:t>Background &amp; objectives</a:t>
            </a:r>
          </a:p>
        </p:txBody>
      </p:sp>
      <p:sp>
        <p:nvSpPr>
          <p:cNvPr id="3" name="Content Placeholder 2">
            <a:extLst>
              <a:ext uri="{FF2B5EF4-FFF2-40B4-BE49-F238E27FC236}">
                <a16:creationId xmlns:a16="http://schemas.microsoft.com/office/drawing/2014/main" id="{A2AB4991-7BFE-5EEC-262D-8133098054F1}"/>
              </a:ext>
            </a:extLst>
          </p:cNvPr>
          <p:cNvSpPr>
            <a:spLocks noGrp="1"/>
          </p:cNvSpPr>
          <p:nvPr>
            <p:ph idx="1"/>
          </p:nvPr>
        </p:nvSpPr>
        <p:spPr>
          <a:xfrm>
            <a:off x="581024" y="1520043"/>
            <a:ext cx="10515600" cy="4626113"/>
          </a:xfrm>
        </p:spPr>
        <p:txBody>
          <a:bodyPr>
            <a:normAutofit/>
          </a:bodyPr>
          <a:lstStyle/>
          <a:p>
            <a:pPr>
              <a:lnSpc>
                <a:spcPct val="110000"/>
              </a:lnSpc>
            </a:pPr>
            <a:r>
              <a:rPr lang="en-US" sz="1800" dirty="0">
                <a:latin typeface="Arial" panose="020B0604020202020204" pitchFamily="34" charset="0"/>
                <a:cs typeface="Arial" panose="020B0604020202020204" pitchFamily="34" charset="0"/>
              </a:rPr>
              <a:t>Koodoo is at forefront in revolutionizing the mortgage industry trying to streamline the mortgage process with cutting-edge AI-driven solutions</a:t>
            </a: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r>
              <a:rPr lang="en-US" sz="1800" dirty="0">
                <a:latin typeface="Arial" panose="020B0604020202020204" pitchFamily="34" charset="0"/>
                <a:cs typeface="Arial" panose="020B0604020202020204" pitchFamily="34" charset="0"/>
              </a:rPr>
              <a:t>The idea is to solve the challenges in analyzing the customer-agent call center recording for variety of purposes including, agent performance, customer problems, sentiment etc.</a:t>
            </a: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r>
              <a:rPr lang="en-US" sz="1800" dirty="0">
                <a:latin typeface="Arial" panose="020B0604020202020204" pitchFamily="34" charset="0"/>
                <a:cs typeface="Arial" panose="020B0604020202020204" pitchFamily="34" charset="0"/>
              </a:rPr>
              <a:t>The challenge is to, </a:t>
            </a:r>
          </a:p>
          <a:p>
            <a:pPr lvl="1">
              <a:lnSpc>
                <a:spcPct val="110000"/>
              </a:lnSpc>
            </a:pPr>
            <a:r>
              <a:rPr lang="en-US" sz="1600" b="1" dirty="0">
                <a:latin typeface="Arial" panose="020B0604020202020204" pitchFamily="34" charset="0"/>
                <a:cs typeface="Arial" panose="020B0604020202020204" pitchFamily="34" charset="0"/>
              </a:rPr>
              <a:t>Classify</a:t>
            </a:r>
            <a:r>
              <a:rPr lang="en-US" sz="1600" dirty="0">
                <a:latin typeface="Arial" panose="020B0604020202020204" pitchFamily="34" charset="0"/>
                <a:cs typeface="Arial" panose="020B0604020202020204" pitchFamily="34" charset="0"/>
              </a:rPr>
              <a:t> the customer-agent speech, which is a </a:t>
            </a:r>
            <a:r>
              <a:rPr lang="en-US" sz="1600" b="1" dirty="0">
                <a:latin typeface="Arial" panose="020B0604020202020204" pitchFamily="34" charset="0"/>
                <a:cs typeface="Arial" panose="020B0604020202020204" pitchFamily="34" charset="0"/>
              </a:rPr>
              <a:t>speaker</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diarisation</a:t>
            </a:r>
            <a:r>
              <a:rPr lang="en-US" sz="1600" dirty="0">
                <a:latin typeface="Arial" panose="020B0604020202020204" pitchFamily="34" charset="0"/>
                <a:cs typeface="Arial" panose="020B0604020202020204" pitchFamily="34" charset="0"/>
              </a:rPr>
              <a:t> problem</a:t>
            </a:r>
          </a:p>
          <a:p>
            <a:pPr lvl="1">
              <a:lnSpc>
                <a:spcPct val="110000"/>
              </a:lnSpc>
            </a:pPr>
            <a:r>
              <a:rPr lang="en-US" sz="1600" b="1" dirty="0">
                <a:latin typeface="Arial" panose="020B0604020202020204" pitchFamily="34" charset="0"/>
                <a:cs typeface="Arial" panose="020B0604020202020204" pitchFamily="34" charset="0"/>
              </a:rPr>
              <a:t>Verification</a:t>
            </a:r>
            <a:r>
              <a:rPr lang="en-US" sz="1600" dirty="0">
                <a:latin typeface="Arial" panose="020B0604020202020204" pitchFamily="34" charset="0"/>
                <a:cs typeface="Arial" panose="020B0604020202020204" pitchFamily="34" charset="0"/>
              </a:rPr>
              <a:t> of agent reading the </a:t>
            </a:r>
            <a:r>
              <a:rPr lang="en-US" sz="1600" b="1" dirty="0">
                <a:latin typeface="Arial" panose="020B0604020202020204" pitchFamily="34" charset="0"/>
                <a:cs typeface="Arial" panose="020B0604020202020204" pitchFamily="34" charset="0"/>
              </a:rPr>
              <a:t>disclaimer</a:t>
            </a:r>
            <a:r>
              <a:rPr lang="en-US" sz="1600" dirty="0">
                <a:latin typeface="Arial" panose="020B0604020202020204" pitchFamily="34" charset="0"/>
                <a:cs typeface="Arial" panose="020B0604020202020204" pitchFamily="34" charset="0"/>
              </a:rPr>
              <a:t> content in the call</a:t>
            </a:r>
            <a:endParaRPr lang="en-US" sz="2000" dirty="0">
              <a:latin typeface="Arial" panose="020B0604020202020204" pitchFamily="34" charset="0"/>
              <a:cs typeface="Arial" panose="020B0604020202020204" pitchFamily="34" charset="0"/>
            </a:endParaRPr>
          </a:p>
          <a:p>
            <a:pPr lvl="1">
              <a:lnSpc>
                <a:spcPct val="110000"/>
              </a:lnSpc>
            </a:pPr>
            <a:r>
              <a:rPr lang="en-US" sz="1600" dirty="0">
                <a:latin typeface="Arial" panose="020B0604020202020204" pitchFamily="34" charset="0"/>
                <a:cs typeface="Arial" panose="020B0604020202020204" pitchFamily="34" charset="0"/>
              </a:rPr>
              <a:t>Identify the </a:t>
            </a:r>
            <a:r>
              <a:rPr lang="en-US" sz="1600" b="1" dirty="0">
                <a:latin typeface="Arial" panose="020B0604020202020204" pitchFamily="34" charset="0"/>
                <a:cs typeface="Arial" panose="020B0604020202020204" pitchFamily="34" charset="0"/>
              </a:rPr>
              <a:t>sentiment</a:t>
            </a:r>
            <a:r>
              <a:rPr lang="en-US" sz="1600" dirty="0">
                <a:latin typeface="Arial" panose="020B0604020202020204" pitchFamily="34" charset="0"/>
                <a:cs typeface="Arial" panose="020B0604020202020204" pitchFamily="34" charset="0"/>
              </a:rPr>
              <a:t> distribution in the call</a:t>
            </a:r>
          </a:p>
          <a:p>
            <a:pPr lvl="1">
              <a:lnSpc>
                <a:spcPct val="110000"/>
              </a:lnSpc>
            </a:pPr>
            <a:r>
              <a:rPr lang="en-US" sz="1600" dirty="0">
                <a:latin typeface="Arial" panose="020B0604020202020204" pitchFamily="34" charset="0"/>
                <a:cs typeface="Arial" panose="020B0604020202020204" pitchFamily="34" charset="0"/>
              </a:rPr>
              <a:t>Generate a concise </a:t>
            </a:r>
            <a:r>
              <a:rPr lang="en-US" sz="1600" b="1" dirty="0">
                <a:latin typeface="Arial" panose="020B0604020202020204" pitchFamily="34" charset="0"/>
                <a:cs typeface="Arial" panose="020B0604020202020204" pitchFamily="34" charset="0"/>
              </a:rPr>
              <a:t>summary</a:t>
            </a:r>
            <a:r>
              <a:rPr lang="en-US" sz="1600" dirty="0">
                <a:latin typeface="Arial" panose="020B0604020202020204" pitchFamily="34" charset="0"/>
                <a:cs typeface="Arial" panose="020B0604020202020204" pitchFamily="34" charset="0"/>
              </a:rPr>
              <a:t> of the entire call recording with some actionable insights</a:t>
            </a:r>
          </a:p>
          <a:p>
            <a:pPr>
              <a:lnSpc>
                <a:spcPct val="110000"/>
              </a:lnSpc>
            </a:pPr>
            <a:endParaRPr lang="en-US" sz="1400" dirty="0">
              <a:latin typeface="Arial" panose="020B0604020202020204" pitchFamily="34" charset="0"/>
              <a:cs typeface="Arial" panose="020B0604020202020204" pitchFamily="34" charset="0"/>
            </a:endParaRPr>
          </a:p>
          <a:p>
            <a:pPr>
              <a:lnSpc>
                <a:spcPct val="110000"/>
              </a:lnSpc>
            </a:pPr>
            <a:endParaRPr lang="en-US" sz="1400" dirty="0">
              <a:latin typeface="Arial" panose="020B0604020202020204" pitchFamily="34" charset="0"/>
              <a:cs typeface="Arial" panose="020B0604020202020204" pitchFamily="34" charset="0"/>
            </a:endParaRPr>
          </a:p>
        </p:txBody>
      </p:sp>
      <p:pic>
        <p:nvPicPr>
          <p:cNvPr id="6" name="Picture 2" descr="Koodoo">
            <a:extLst>
              <a:ext uri="{FF2B5EF4-FFF2-40B4-BE49-F238E27FC236}">
                <a16:creationId xmlns:a16="http://schemas.microsoft.com/office/drawing/2014/main" id="{F255F1E1-3988-6A6B-2127-127001C39F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233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844436C-31F1-15F9-65E6-BE112DFE6504}"/>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b="1" kern="1200" dirty="0">
                <a:solidFill>
                  <a:srgbClr val="FFFFFF"/>
                </a:solidFill>
                <a:latin typeface="Century Gothic" panose="020B0502020202020204" pitchFamily="34" charset="0"/>
              </a:rPr>
              <a:t>Exploratory Data Analysis &amp; Pre-processing</a:t>
            </a:r>
          </a:p>
        </p:txBody>
      </p:sp>
      <p:pic>
        <p:nvPicPr>
          <p:cNvPr id="4" name="Picture 2" descr="Koodoo">
            <a:extLst>
              <a:ext uri="{FF2B5EF4-FFF2-40B4-BE49-F238E27FC236}">
                <a16:creationId xmlns:a16="http://schemas.microsoft.com/office/drawing/2014/main" id="{19AF4537-5225-150E-1476-B623496DD8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3668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Arial" panose="020B0604020202020204" pitchFamily="34" charset="0"/>
                <a:cs typeface="Arial" panose="020B0604020202020204" pitchFamily="34" charset="0"/>
              </a:rPr>
              <a:t>Data Understanding</a:t>
            </a:r>
          </a:p>
        </p:txBody>
      </p:sp>
      <p:sp>
        <p:nvSpPr>
          <p:cNvPr id="3" name="Content Placeholder 2">
            <a:extLst>
              <a:ext uri="{FF2B5EF4-FFF2-40B4-BE49-F238E27FC236}">
                <a16:creationId xmlns:a16="http://schemas.microsoft.com/office/drawing/2014/main" id="{A2AB4991-7BFE-5EEC-262D-8133098054F1}"/>
              </a:ext>
            </a:extLst>
          </p:cNvPr>
          <p:cNvSpPr>
            <a:spLocks noGrp="1"/>
          </p:cNvSpPr>
          <p:nvPr>
            <p:ph idx="1"/>
          </p:nvPr>
        </p:nvSpPr>
        <p:spPr>
          <a:xfrm>
            <a:off x="581024" y="1723224"/>
            <a:ext cx="5407181" cy="4510308"/>
          </a:xfrm>
        </p:spPr>
        <p:txBody>
          <a:bodyPr>
            <a:normAutofit/>
          </a:bodyPr>
          <a:lstStyle/>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r>
              <a:rPr lang="en-US" sz="1800" dirty="0">
                <a:latin typeface="Arial" panose="020B0604020202020204" pitchFamily="34" charset="0"/>
                <a:cs typeface="Arial" panose="020B0604020202020204" pitchFamily="34" charset="0"/>
              </a:rPr>
              <a:t>Data type:       Audio files</a:t>
            </a:r>
          </a:p>
          <a:p>
            <a:pPr>
              <a:lnSpc>
                <a:spcPct val="110000"/>
              </a:lnSpc>
            </a:pPr>
            <a:r>
              <a:rPr lang="en-US" sz="1800" dirty="0">
                <a:latin typeface="Arial" panose="020B0604020202020204" pitchFamily="34" charset="0"/>
                <a:cs typeface="Arial" panose="020B0604020202020204" pitchFamily="34" charset="0"/>
              </a:rPr>
              <a:t>Format:           .mp3</a:t>
            </a:r>
          </a:p>
          <a:p>
            <a:pPr>
              <a:lnSpc>
                <a:spcPct val="110000"/>
              </a:lnSpc>
            </a:pPr>
            <a:r>
              <a:rPr lang="en-US" sz="1800" dirty="0">
                <a:latin typeface="Arial" panose="020B0604020202020204" pitchFamily="34" charset="0"/>
                <a:cs typeface="Arial" panose="020B0604020202020204" pitchFamily="34" charset="0"/>
              </a:rPr>
              <a:t>Data size:        # 3 files</a:t>
            </a:r>
          </a:p>
          <a:p>
            <a:pPr>
              <a:lnSpc>
                <a:spcPct val="110000"/>
              </a:lnSpc>
            </a:pPr>
            <a:r>
              <a:rPr lang="en-US" sz="1800" dirty="0">
                <a:latin typeface="Arial" panose="020B0604020202020204" pitchFamily="34" charset="0"/>
                <a:cs typeface="Arial" panose="020B0604020202020204" pitchFamily="34" charset="0"/>
              </a:rPr>
              <a:t>Usage:             To test and validate the app</a:t>
            </a:r>
          </a:p>
          <a:p>
            <a:pPr>
              <a:lnSpc>
                <a:spcPct val="110000"/>
              </a:lnSpc>
            </a:pPr>
            <a:r>
              <a:rPr lang="en-US" sz="1800" dirty="0">
                <a:latin typeface="Arial" panose="020B0604020202020204" pitchFamily="34" charset="0"/>
                <a:cs typeface="Arial" panose="020B0604020202020204" pitchFamily="34" charset="0"/>
              </a:rPr>
              <a:t>Speakers:        Customer-Agent</a:t>
            </a:r>
          </a:p>
          <a:p>
            <a:pPr>
              <a:lnSpc>
                <a:spcPct val="110000"/>
              </a:lnSpc>
            </a:pPr>
            <a:r>
              <a:rPr lang="en-US" sz="1800" dirty="0">
                <a:latin typeface="Arial" panose="020B0604020202020204" pitchFamily="34" charset="0"/>
                <a:cs typeface="Arial" panose="020B0604020202020204" pitchFamily="34" charset="0"/>
              </a:rPr>
              <a:t>Context:           Call center for postal service</a:t>
            </a: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endParaRPr lang="en-US" sz="1800" dirty="0">
              <a:latin typeface="Arial" panose="020B0604020202020204" pitchFamily="34" charset="0"/>
              <a:cs typeface="Arial" panose="020B0604020202020204" pitchFamily="34" charset="0"/>
            </a:endParaRPr>
          </a:p>
          <a:p>
            <a:pPr>
              <a:lnSpc>
                <a:spcPct val="110000"/>
              </a:lnSpc>
            </a:pPr>
            <a:endParaRPr lang="en-US" sz="1400" dirty="0">
              <a:latin typeface="Arial" panose="020B0604020202020204" pitchFamily="34" charset="0"/>
              <a:cs typeface="Arial" panose="020B0604020202020204" pitchFamily="34" charset="0"/>
            </a:endParaRPr>
          </a:p>
        </p:txBody>
      </p:sp>
      <p:pic>
        <p:nvPicPr>
          <p:cNvPr id="4" name="Picture 2" descr="Koodoo">
            <a:extLst>
              <a:ext uri="{FF2B5EF4-FFF2-40B4-BE49-F238E27FC236}">
                <a16:creationId xmlns:a16="http://schemas.microsoft.com/office/drawing/2014/main" id="{15677E66-1A78-40DB-6879-23D9B6CE39D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pic>
        <p:nvPicPr>
          <p:cNvPr id="8" name="Call-1-Example.mp3">
            <a:hlinkClick r:id="" action="ppaction://media"/>
            <a:extLst>
              <a:ext uri="{FF2B5EF4-FFF2-40B4-BE49-F238E27FC236}">
                <a16:creationId xmlns:a16="http://schemas.microsoft.com/office/drawing/2014/main" id="{350BE615-D24C-18AA-5ECE-8DEB0D5585D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6465690" y="1723224"/>
            <a:ext cx="812800" cy="812800"/>
          </a:xfrm>
          <a:prstGeom prst="rect">
            <a:avLst/>
          </a:prstGeom>
        </p:spPr>
      </p:pic>
      <p:sp>
        <p:nvSpPr>
          <p:cNvPr id="10" name="TextBox 9">
            <a:extLst>
              <a:ext uri="{FF2B5EF4-FFF2-40B4-BE49-F238E27FC236}">
                <a16:creationId xmlns:a16="http://schemas.microsoft.com/office/drawing/2014/main" id="{25433D5A-E5C2-EC76-A213-ACAB0571307E}"/>
              </a:ext>
            </a:extLst>
          </p:cNvPr>
          <p:cNvSpPr txBox="1"/>
          <p:nvPr/>
        </p:nvSpPr>
        <p:spPr>
          <a:xfrm>
            <a:off x="7598890" y="1649337"/>
            <a:ext cx="3796496"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Audio 1: </a:t>
            </a:r>
          </a:p>
          <a:p>
            <a:r>
              <a:rPr lang="en-US" dirty="0">
                <a:latin typeface="Arial" panose="020B0604020202020204" pitchFamily="34" charset="0"/>
                <a:cs typeface="Arial" panose="020B0604020202020204" pitchFamily="34" charset="0"/>
              </a:rPr>
              <a:t>Customer complaint on delayed parcel delivery</a:t>
            </a:r>
          </a:p>
        </p:txBody>
      </p:sp>
      <p:pic>
        <p:nvPicPr>
          <p:cNvPr id="11" name="Call-2-Example.mp3">
            <a:hlinkClick r:id="" action="ppaction://media"/>
            <a:extLst>
              <a:ext uri="{FF2B5EF4-FFF2-40B4-BE49-F238E27FC236}">
                <a16:creationId xmlns:a16="http://schemas.microsoft.com/office/drawing/2014/main" id="{05AC4E79-607A-BF3E-F889-0B0B10414E1E}"/>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6496556" y="3315463"/>
            <a:ext cx="812800" cy="812800"/>
          </a:xfrm>
          <a:prstGeom prst="rect">
            <a:avLst/>
          </a:prstGeom>
        </p:spPr>
      </p:pic>
      <p:pic>
        <p:nvPicPr>
          <p:cNvPr id="12" name="Call-3-Example.mp3">
            <a:hlinkClick r:id="" action="ppaction://media"/>
            <a:extLst>
              <a:ext uri="{FF2B5EF4-FFF2-40B4-BE49-F238E27FC236}">
                <a16:creationId xmlns:a16="http://schemas.microsoft.com/office/drawing/2014/main" id="{B2E92B7E-755C-24E9-E0ED-32805CAA650D}"/>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6496556" y="4907702"/>
            <a:ext cx="812800" cy="812800"/>
          </a:xfrm>
          <a:prstGeom prst="rect">
            <a:avLst/>
          </a:prstGeom>
        </p:spPr>
      </p:pic>
      <p:cxnSp>
        <p:nvCxnSpPr>
          <p:cNvPr id="15" name="Straight Connector 14">
            <a:extLst>
              <a:ext uri="{FF2B5EF4-FFF2-40B4-BE49-F238E27FC236}">
                <a16:creationId xmlns:a16="http://schemas.microsoft.com/office/drawing/2014/main" id="{FA6285F2-B404-1546-1A7E-3B319C81F089}"/>
              </a:ext>
            </a:extLst>
          </p:cNvPr>
          <p:cNvCxnSpPr>
            <a:cxnSpLocks/>
          </p:cNvCxnSpPr>
          <p:nvPr/>
        </p:nvCxnSpPr>
        <p:spPr>
          <a:xfrm>
            <a:off x="5988205" y="1469080"/>
            <a:ext cx="0" cy="4607629"/>
          </a:xfrm>
          <a:prstGeom prst="line">
            <a:avLst/>
          </a:prstGeom>
          <a:ln w="12700"/>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E1373385-84D6-52A7-8D71-FC7995469F95}"/>
              </a:ext>
            </a:extLst>
          </p:cNvPr>
          <p:cNvSpPr txBox="1"/>
          <p:nvPr/>
        </p:nvSpPr>
        <p:spPr>
          <a:xfrm>
            <a:off x="7598890" y="3260198"/>
            <a:ext cx="3796496"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Audio 2: </a:t>
            </a:r>
          </a:p>
          <a:p>
            <a:r>
              <a:rPr lang="en-US" dirty="0">
                <a:latin typeface="Arial" panose="020B0604020202020204" pitchFamily="34" charset="0"/>
                <a:cs typeface="Arial" panose="020B0604020202020204" pitchFamily="34" charset="0"/>
              </a:rPr>
              <a:t>Customer complaint on stolen parcel</a:t>
            </a:r>
          </a:p>
        </p:txBody>
      </p:sp>
      <p:sp>
        <p:nvSpPr>
          <p:cNvPr id="17" name="TextBox 16">
            <a:extLst>
              <a:ext uri="{FF2B5EF4-FFF2-40B4-BE49-F238E27FC236}">
                <a16:creationId xmlns:a16="http://schemas.microsoft.com/office/drawing/2014/main" id="{99296996-CF7C-BCF3-1DDA-79F4AA5E86A9}"/>
              </a:ext>
            </a:extLst>
          </p:cNvPr>
          <p:cNvSpPr txBox="1"/>
          <p:nvPr/>
        </p:nvSpPr>
        <p:spPr>
          <a:xfrm>
            <a:off x="7598890" y="4852437"/>
            <a:ext cx="3796496"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Audio 3: </a:t>
            </a:r>
          </a:p>
          <a:p>
            <a:r>
              <a:rPr lang="en-US" dirty="0">
                <a:latin typeface="Arial" panose="020B0604020202020204" pitchFamily="34" charset="0"/>
                <a:cs typeface="Arial" panose="020B0604020202020204" pitchFamily="34" charset="0"/>
              </a:rPr>
              <a:t>Customer enquiry on parcel service from Shanghai to London</a:t>
            </a:r>
          </a:p>
        </p:txBody>
      </p:sp>
    </p:spTree>
    <p:extLst>
      <p:ext uri="{BB962C8B-B14F-4D97-AF65-F5344CB8AC3E}">
        <p14:creationId xmlns:p14="http://schemas.microsoft.com/office/powerpoint/2010/main" val="906492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55"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p:cTn id="37" dur="1000" fill="hold"/>
                                        <p:tgtEl>
                                          <p:spTgt spid="15"/>
                                        </p:tgtEl>
                                        <p:attrNameLst>
                                          <p:attrName>ppt_w</p:attrName>
                                        </p:attrNameLst>
                                      </p:cBhvr>
                                      <p:tavLst>
                                        <p:tav tm="0">
                                          <p:val>
                                            <p:strVal val="#ppt_w*0.70"/>
                                          </p:val>
                                        </p:tav>
                                        <p:tav tm="100000">
                                          <p:val>
                                            <p:strVal val="#ppt_w"/>
                                          </p:val>
                                        </p:tav>
                                      </p:tavLst>
                                    </p:anim>
                                    <p:anim calcmode="lin" valueType="num">
                                      <p:cBhvr>
                                        <p:cTn id="38" dur="1000" fill="hold"/>
                                        <p:tgtEl>
                                          <p:spTgt spid="15"/>
                                        </p:tgtEl>
                                        <p:attrNameLst>
                                          <p:attrName>ppt_h</p:attrName>
                                        </p:attrNameLst>
                                      </p:cBhvr>
                                      <p:tavLst>
                                        <p:tav tm="0">
                                          <p:val>
                                            <p:strVal val="#ppt_h"/>
                                          </p:val>
                                        </p:tav>
                                        <p:tav tm="100000">
                                          <p:val>
                                            <p:strVal val="#ppt_h"/>
                                          </p:val>
                                        </p:tav>
                                      </p:tavLst>
                                    </p:anim>
                                    <p:animEffect transition="in" filter="fade">
                                      <p:cBhvr>
                                        <p:cTn id="39" dur="1000"/>
                                        <p:tgtEl>
                                          <p:spTgt spid="15"/>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nodeType="click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wipe(down)">
                                      <p:cBhvr>
                                        <p:cTn id="44" dur="500"/>
                                        <p:tgtEl>
                                          <p:spTgt spid="8"/>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down)">
                                      <p:cBhvr>
                                        <p:cTn id="47" dur="500"/>
                                        <p:tgtEl>
                                          <p:spTgt spid="10"/>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down)">
                                      <p:cBhvr>
                                        <p:cTn id="52" dur="500"/>
                                        <p:tgtEl>
                                          <p:spTgt spid="11"/>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down)">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down)">
                                      <p:cBhvr>
                                        <p:cTn id="60" dur="500"/>
                                        <p:tgtEl>
                                          <p:spTgt spid="17"/>
                                        </p:tgtEl>
                                      </p:cBhvr>
                                    </p:animEffect>
                                  </p:childTnLst>
                                </p:cTn>
                              </p:par>
                              <p:par>
                                <p:cTn id="61" presetID="22" presetClass="entr" presetSubtype="4"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wipe(down)">
                                      <p:cBhvr>
                                        <p:cTn id="6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4" fill="hold" display="0">
                  <p:stCondLst>
                    <p:cond delay="indefinite"/>
                  </p:stCondLst>
                  <p:endCondLst>
                    <p:cond evt="onStopAudio" delay="0">
                      <p:tgtEl>
                        <p:sldTgt/>
                      </p:tgtEl>
                    </p:cond>
                  </p:endCondLst>
                </p:cTn>
                <p:tgtEl>
                  <p:spTgt spid="8"/>
                </p:tgtEl>
              </p:cMediaNode>
            </p:audio>
            <p:audio>
              <p:cMediaNode vol="80000">
                <p:cTn id="65" fill="hold" display="0">
                  <p:stCondLst>
                    <p:cond delay="indefinite"/>
                  </p:stCondLst>
                  <p:endCondLst>
                    <p:cond evt="onStopAudio" delay="0">
                      <p:tgtEl>
                        <p:sldTgt/>
                      </p:tgtEl>
                    </p:cond>
                  </p:endCondLst>
                </p:cTn>
                <p:tgtEl>
                  <p:spTgt spid="11"/>
                </p:tgtEl>
              </p:cMediaNode>
            </p:audio>
            <p:audio>
              <p:cMediaNode vol="80000">
                <p:cTn id="66" fill="hold" display="0">
                  <p:stCondLst>
                    <p:cond delay="indefinite"/>
                  </p:stCondLst>
                  <p:endCondLst>
                    <p:cond evt="onStopAudio" delay="0">
                      <p:tgtEl>
                        <p:sldTgt/>
                      </p:tgtEl>
                    </p:cond>
                  </p:endCondLst>
                </p:cTn>
                <p:tgtEl>
                  <p:spTgt spid="12"/>
                </p:tgtEl>
              </p:cMediaNode>
            </p:audio>
          </p:childTnLst>
        </p:cTn>
      </p:par>
    </p:tnLst>
    <p:bldLst>
      <p:bldP spid="10"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7F5CE5-9427-47CF-A6EB-8EBFDC18E6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553E23-378E-7B02-2441-AA38F78FBB9B}"/>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Target Label &amp; its Normalization</a:t>
            </a:r>
          </a:p>
        </p:txBody>
      </p:sp>
      <p:sp>
        <p:nvSpPr>
          <p:cNvPr id="3" name="Content Placeholder 2">
            <a:extLst>
              <a:ext uri="{FF2B5EF4-FFF2-40B4-BE49-F238E27FC236}">
                <a16:creationId xmlns:a16="http://schemas.microsoft.com/office/drawing/2014/main" id="{119D0318-A20C-2C1D-0175-0BB8F8583FE6}"/>
              </a:ext>
            </a:extLst>
          </p:cNvPr>
          <p:cNvSpPr>
            <a:spLocks noGrp="1"/>
          </p:cNvSpPr>
          <p:nvPr>
            <p:ph idx="1"/>
          </p:nvPr>
        </p:nvSpPr>
        <p:spPr>
          <a:xfrm>
            <a:off x="581024" y="1520044"/>
            <a:ext cx="10515600" cy="4358242"/>
          </a:xfrm>
        </p:spPr>
        <p:txBody>
          <a:bodyPr>
            <a:normAutofit/>
          </a:bodyPr>
          <a:lstStyle/>
          <a:p>
            <a:pPr marL="0" indent="0">
              <a:lnSpc>
                <a:spcPct val="110000"/>
              </a:lnSpc>
              <a:buNone/>
            </a:pPr>
            <a:r>
              <a:rPr lang="en-US" sz="1800" dirty="0">
                <a:latin typeface="Century Gothic" panose="020B0502020202020204" pitchFamily="34" charset="0"/>
              </a:rPr>
              <a:t>Although the target label has 6 different levels of truthfulness, the challenge expects the output of the python package to be in 2 levels -  TRUE and/or FALSE</a:t>
            </a:r>
          </a:p>
          <a:p>
            <a:pPr marL="0" indent="0">
              <a:lnSpc>
                <a:spcPct val="110000"/>
              </a:lnSpc>
              <a:buNone/>
            </a:pPr>
            <a:endParaRPr lang="en-US" sz="1800" dirty="0">
              <a:latin typeface="Century Gothic" panose="020B0502020202020204" pitchFamily="34" charset="0"/>
            </a:endParaRPr>
          </a:p>
          <a:p>
            <a:pPr>
              <a:lnSpc>
                <a:spcPct val="110000"/>
              </a:lnSpc>
            </a:pPr>
            <a:endParaRPr lang="en-US" sz="1400" dirty="0">
              <a:latin typeface="Century Gothic" panose="020B0502020202020204" pitchFamily="34" charset="0"/>
            </a:endParaRPr>
          </a:p>
          <a:p>
            <a:pPr>
              <a:lnSpc>
                <a:spcPct val="110000"/>
              </a:lnSpc>
            </a:pPr>
            <a:endParaRPr lang="en-US" sz="1400" dirty="0">
              <a:latin typeface="Century Gothic" panose="020B0502020202020204" pitchFamily="34" charset="0"/>
            </a:endParaRPr>
          </a:p>
        </p:txBody>
      </p:sp>
      <p:pic>
        <p:nvPicPr>
          <p:cNvPr id="7" name="Picture 6">
            <a:extLst>
              <a:ext uri="{FF2B5EF4-FFF2-40B4-BE49-F238E27FC236}">
                <a16:creationId xmlns:a16="http://schemas.microsoft.com/office/drawing/2014/main" id="{F6C43ABB-0683-47CE-B739-1A967FFEB54B}"/>
              </a:ext>
            </a:extLst>
          </p:cNvPr>
          <p:cNvPicPr>
            <a:picLocks noChangeAspect="1"/>
          </p:cNvPicPr>
          <p:nvPr/>
        </p:nvPicPr>
        <p:blipFill>
          <a:blip r:embed="rId2"/>
          <a:stretch>
            <a:fillRect/>
          </a:stretch>
        </p:blipFill>
        <p:spPr>
          <a:xfrm>
            <a:off x="1095376" y="4642044"/>
            <a:ext cx="2876318" cy="1643064"/>
          </a:xfrm>
          <a:prstGeom prst="rect">
            <a:avLst/>
          </a:prstGeom>
        </p:spPr>
      </p:pic>
      <p:graphicFrame>
        <p:nvGraphicFramePr>
          <p:cNvPr id="8" name="Chart 7">
            <a:extLst>
              <a:ext uri="{FF2B5EF4-FFF2-40B4-BE49-F238E27FC236}">
                <a16:creationId xmlns:a16="http://schemas.microsoft.com/office/drawing/2014/main" id="{B7919F6B-3EE2-52EF-F565-45E547E37BFB}"/>
              </a:ext>
            </a:extLst>
          </p:cNvPr>
          <p:cNvGraphicFramePr>
            <a:graphicFrameLocks/>
          </p:cNvGraphicFramePr>
          <p:nvPr>
            <p:extLst>
              <p:ext uri="{D42A27DB-BD31-4B8C-83A1-F6EECF244321}">
                <p14:modId xmlns:p14="http://schemas.microsoft.com/office/powerpoint/2010/main" val="1634030623"/>
              </p:ext>
            </p:extLst>
          </p:nvPr>
        </p:nvGraphicFramePr>
        <p:xfrm>
          <a:off x="581024" y="2612713"/>
          <a:ext cx="4396524" cy="1973767"/>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a:extLst>
              <a:ext uri="{FF2B5EF4-FFF2-40B4-BE49-F238E27FC236}">
                <a16:creationId xmlns:a16="http://schemas.microsoft.com/office/drawing/2014/main" id="{285CA24E-16F0-45F8-E7EB-617396E29520}"/>
              </a:ext>
            </a:extLst>
          </p:cNvPr>
          <p:cNvPicPr>
            <a:picLocks noChangeAspect="1"/>
          </p:cNvPicPr>
          <p:nvPr/>
        </p:nvPicPr>
        <p:blipFill>
          <a:blip r:embed="rId4"/>
          <a:stretch>
            <a:fillRect/>
          </a:stretch>
        </p:blipFill>
        <p:spPr>
          <a:xfrm>
            <a:off x="5838824" y="3079365"/>
            <a:ext cx="5186478" cy="1354791"/>
          </a:xfrm>
          <a:prstGeom prst="rect">
            <a:avLst/>
          </a:prstGeom>
        </p:spPr>
      </p:pic>
      <p:sp>
        <p:nvSpPr>
          <p:cNvPr id="14" name="Right Arrow 13">
            <a:extLst>
              <a:ext uri="{FF2B5EF4-FFF2-40B4-BE49-F238E27FC236}">
                <a16:creationId xmlns:a16="http://schemas.microsoft.com/office/drawing/2014/main" id="{7EEAB41F-57F9-26B4-0AD1-BB29AA4F48B9}"/>
              </a:ext>
            </a:extLst>
          </p:cNvPr>
          <p:cNvSpPr/>
          <p:nvPr/>
        </p:nvSpPr>
        <p:spPr>
          <a:xfrm>
            <a:off x="4977548" y="4228841"/>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92D7B21-35A8-2E7A-BCD8-4E3F50169882}"/>
              </a:ext>
            </a:extLst>
          </p:cNvPr>
          <p:cNvSpPr txBox="1"/>
          <p:nvPr/>
        </p:nvSpPr>
        <p:spPr>
          <a:xfrm>
            <a:off x="1749831" y="2356140"/>
            <a:ext cx="2497873" cy="276999"/>
          </a:xfrm>
          <a:prstGeom prst="rect">
            <a:avLst/>
          </a:prstGeom>
          <a:noFill/>
        </p:spPr>
        <p:txBody>
          <a:bodyPr wrap="square" rtlCol="0">
            <a:spAutoFit/>
          </a:bodyPr>
          <a:lstStyle/>
          <a:p>
            <a:r>
              <a:rPr lang="en-US" sz="1200" b="1" i="1" dirty="0">
                <a:latin typeface="Century Gothic" panose="020B0502020202020204" pitchFamily="34" charset="0"/>
              </a:rPr>
              <a:t>Actual target label distribution</a:t>
            </a:r>
          </a:p>
        </p:txBody>
      </p:sp>
      <p:sp>
        <p:nvSpPr>
          <p:cNvPr id="16" name="TextBox 15">
            <a:extLst>
              <a:ext uri="{FF2B5EF4-FFF2-40B4-BE49-F238E27FC236}">
                <a16:creationId xmlns:a16="http://schemas.microsoft.com/office/drawing/2014/main" id="{7B23AADC-E7AE-4778-AF5D-40737AC117F3}"/>
              </a:ext>
            </a:extLst>
          </p:cNvPr>
          <p:cNvSpPr txBox="1"/>
          <p:nvPr/>
        </p:nvSpPr>
        <p:spPr>
          <a:xfrm>
            <a:off x="6907163" y="2356140"/>
            <a:ext cx="3300761" cy="276999"/>
          </a:xfrm>
          <a:prstGeom prst="rect">
            <a:avLst/>
          </a:prstGeom>
          <a:noFill/>
        </p:spPr>
        <p:txBody>
          <a:bodyPr wrap="square" rtlCol="0">
            <a:spAutoFit/>
          </a:bodyPr>
          <a:lstStyle/>
          <a:p>
            <a:r>
              <a:rPr lang="en-US" sz="1200" b="1" i="1" dirty="0">
                <a:latin typeface="Century Gothic" panose="020B0502020202020204" pitchFamily="34" charset="0"/>
              </a:rPr>
              <a:t>Normalized target label distribution</a:t>
            </a:r>
          </a:p>
        </p:txBody>
      </p:sp>
      <p:pic>
        <p:nvPicPr>
          <p:cNvPr id="17" name="Picture 16">
            <a:extLst>
              <a:ext uri="{FF2B5EF4-FFF2-40B4-BE49-F238E27FC236}">
                <a16:creationId xmlns:a16="http://schemas.microsoft.com/office/drawing/2014/main" id="{EC5DB818-DEB8-1335-58C7-1CE6DF84D449}"/>
              </a:ext>
            </a:extLst>
          </p:cNvPr>
          <p:cNvPicPr>
            <a:picLocks noChangeAspect="1"/>
          </p:cNvPicPr>
          <p:nvPr/>
        </p:nvPicPr>
        <p:blipFill>
          <a:blip r:embed="rId5"/>
          <a:stretch>
            <a:fillRect/>
          </a:stretch>
        </p:blipFill>
        <p:spPr>
          <a:xfrm>
            <a:off x="6337667" y="4407919"/>
            <a:ext cx="4439752" cy="1794794"/>
          </a:xfrm>
          <a:prstGeom prst="rect">
            <a:avLst/>
          </a:prstGeom>
        </p:spPr>
      </p:pic>
      <p:pic>
        <p:nvPicPr>
          <p:cNvPr id="4" name="Picture 2" descr="Koodoo">
            <a:extLst>
              <a:ext uri="{FF2B5EF4-FFF2-40B4-BE49-F238E27FC236}">
                <a16:creationId xmlns:a16="http://schemas.microsoft.com/office/drawing/2014/main" id="{112C5C3A-B14E-C613-F7CF-0A1F73F3627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598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8" grpId="0">
        <p:bldAsOne/>
      </p:bldGraphic>
      <p:bldP spid="14" grpId="0" animBg="1"/>
      <p:bldP spid="15"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C4EE36-B3B4-AAF1-B2A5-0CD5EC6062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E0BF2F-52FD-44B2-5737-2A50AC46DDD8}"/>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Multi-label binarizing – subject column</a:t>
            </a:r>
          </a:p>
        </p:txBody>
      </p:sp>
      <p:sp>
        <p:nvSpPr>
          <p:cNvPr id="3" name="Content Placeholder 2">
            <a:extLst>
              <a:ext uri="{FF2B5EF4-FFF2-40B4-BE49-F238E27FC236}">
                <a16:creationId xmlns:a16="http://schemas.microsoft.com/office/drawing/2014/main" id="{BFD7231D-C0DF-E592-1198-1F601364BF8D}"/>
              </a:ext>
            </a:extLst>
          </p:cNvPr>
          <p:cNvSpPr>
            <a:spLocks noGrp="1"/>
          </p:cNvSpPr>
          <p:nvPr>
            <p:ph idx="1"/>
          </p:nvPr>
        </p:nvSpPr>
        <p:spPr>
          <a:xfrm>
            <a:off x="581024" y="1520044"/>
            <a:ext cx="10515600" cy="4358242"/>
          </a:xfrm>
        </p:spPr>
        <p:txBody>
          <a:bodyPr>
            <a:normAutofit/>
          </a:bodyPr>
          <a:lstStyle/>
          <a:p>
            <a:pPr marL="0" indent="0">
              <a:lnSpc>
                <a:spcPct val="110000"/>
              </a:lnSpc>
              <a:buNone/>
            </a:pPr>
            <a:r>
              <a:rPr lang="en-US" sz="1800" dirty="0">
                <a:latin typeface="Century Gothic" panose="020B0502020202020204" pitchFamily="34" charset="0"/>
              </a:rPr>
              <a:t>Subject column is a multi-label categorical variable adding the category of the statement</a:t>
            </a:r>
          </a:p>
          <a:p>
            <a:pPr marL="0" indent="0">
              <a:lnSpc>
                <a:spcPct val="110000"/>
              </a:lnSpc>
              <a:buNone/>
            </a:pPr>
            <a:r>
              <a:rPr lang="en-US" sz="1800" dirty="0">
                <a:latin typeface="Century Gothic" panose="020B0502020202020204" pitchFamily="34" charset="0"/>
              </a:rPr>
              <a:t>There are </a:t>
            </a:r>
            <a:r>
              <a:rPr lang="en-US" sz="1800" b="1" dirty="0">
                <a:latin typeface="Century Gothic" panose="020B0502020202020204" pitchFamily="34" charset="0"/>
              </a:rPr>
              <a:t>144</a:t>
            </a:r>
            <a:r>
              <a:rPr lang="en-US" sz="1800" dirty="0">
                <a:latin typeface="Century Gothic" panose="020B0502020202020204" pitchFamily="34" charset="0"/>
              </a:rPr>
              <a:t> unique subject tags mentioned in the data</a:t>
            </a:r>
          </a:p>
          <a:p>
            <a:pPr marL="0" indent="0">
              <a:lnSpc>
                <a:spcPct val="110000"/>
              </a:lnSpc>
              <a:buNone/>
            </a:pPr>
            <a:endParaRPr lang="en-US" sz="1800" dirty="0">
              <a:latin typeface="Century Gothic" panose="020B0502020202020204" pitchFamily="34" charset="0"/>
            </a:endParaRPr>
          </a:p>
          <a:p>
            <a:pPr marL="0" indent="0">
              <a:lnSpc>
                <a:spcPct val="110000"/>
              </a:lnSpc>
              <a:buNone/>
            </a:pPr>
            <a:endParaRPr lang="en-US" sz="1800" dirty="0">
              <a:latin typeface="Century Gothic" panose="020B0502020202020204" pitchFamily="34" charset="0"/>
            </a:endParaRPr>
          </a:p>
          <a:p>
            <a:pPr marL="0" indent="0">
              <a:lnSpc>
                <a:spcPct val="110000"/>
              </a:lnSpc>
              <a:buNone/>
            </a:pPr>
            <a:endParaRPr lang="en-US" sz="1800" dirty="0">
              <a:latin typeface="Century Gothic" panose="020B0502020202020204" pitchFamily="34" charset="0"/>
            </a:endParaRPr>
          </a:p>
          <a:p>
            <a:pPr marL="0" indent="0">
              <a:lnSpc>
                <a:spcPct val="110000"/>
              </a:lnSpc>
              <a:buNone/>
            </a:pPr>
            <a:endParaRPr lang="en-US" sz="1400" dirty="0">
              <a:latin typeface="Century Gothic" panose="020B0502020202020204" pitchFamily="34" charset="0"/>
            </a:endParaRPr>
          </a:p>
          <a:p>
            <a:pPr>
              <a:lnSpc>
                <a:spcPct val="110000"/>
              </a:lnSpc>
            </a:pPr>
            <a:endParaRPr lang="en-US" sz="1400" dirty="0">
              <a:latin typeface="Century Gothic" panose="020B0502020202020204" pitchFamily="34" charset="0"/>
            </a:endParaRPr>
          </a:p>
        </p:txBody>
      </p:sp>
      <p:sp>
        <p:nvSpPr>
          <p:cNvPr id="10" name="TextBox 9">
            <a:extLst>
              <a:ext uri="{FF2B5EF4-FFF2-40B4-BE49-F238E27FC236}">
                <a16:creationId xmlns:a16="http://schemas.microsoft.com/office/drawing/2014/main" id="{74F7895F-F557-5D41-ECD9-975096D15FDF}"/>
              </a:ext>
            </a:extLst>
          </p:cNvPr>
          <p:cNvSpPr txBox="1"/>
          <p:nvPr/>
        </p:nvSpPr>
        <p:spPr>
          <a:xfrm>
            <a:off x="4370111" y="2674593"/>
            <a:ext cx="2794548" cy="261610"/>
          </a:xfrm>
          <a:prstGeom prst="rect">
            <a:avLst/>
          </a:prstGeom>
          <a:noFill/>
          <a:ln>
            <a:solidFill>
              <a:schemeClr val="accent1">
                <a:shade val="15000"/>
              </a:schemeClr>
            </a:solidFill>
            <a:prstDash val="sysDash"/>
          </a:ln>
        </p:spPr>
        <p:txBody>
          <a:bodyPr wrap="square" rtlCol="0">
            <a:spAutoFit/>
          </a:bodyPr>
          <a:lstStyle/>
          <a:p>
            <a:r>
              <a:rPr lang="en-US" sz="1100" dirty="0" err="1">
                <a:latin typeface="Century Gothic" panose="020B0502020202020204" pitchFamily="34" charset="0"/>
              </a:rPr>
              <a:t>Education$Message-machine$taxes</a:t>
            </a:r>
            <a:endParaRPr lang="en-US" sz="1100" dirty="0">
              <a:latin typeface="Century Gothic" panose="020B0502020202020204" pitchFamily="34" charset="0"/>
            </a:endParaRPr>
          </a:p>
        </p:txBody>
      </p:sp>
      <p:sp>
        <p:nvSpPr>
          <p:cNvPr id="12" name="TextBox 11">
            <a:extLst>
              <a:ext uri="{FF2B5EF4-FFF2-40B4-BE49-F238E27FC236}">
                <a16:creationId xmlns:a16="http://schemas.microsoft.com/office/drawing/2014/main" id="{9CE03F2E-9651-8071-7DE7-C4077682437A}"/>
              </a:ext>
            </a:extLst>
          </p:cNvPr>
          <p:cNvSpPr txBox="1"/>
          <p:nvPr/>
        </p:nvSpPr>
        <p:spPr>
          <a:xfrm>
            <a:off x="3847922" y="3707116"/>
            <a:ext cx="1195137" cy="261610"/>
          </a:xfrm>
          <a:prstGeom prst="rect">
            <a:avLst/>
          </a:prstGeom>
          <a:noFill/>
          <a:ln>
            <a:solidFill>
              <a:schemeClr val="accent1">
                <a:shade val="15000"/>
              </a:schemeClr>
            </a:solidFill>
            <a:prstDash val="sysDash"/>
          </a:ln>
        </p:spPr>
        <p:txBody>
          <a:bodyPr wrap="square" rtlCol="0">
            <a:spAutoFit/>
          </a:bodyPr>
          <a:lstStyle/>
          <a:p>
            <a:pPr algn="ctr"/>
            <a:r>
              <a:rPr lang="en-US" sz="1100" dirty="0">
                <a:latin typeface="Century Gothic" panose="020B0502020202020204" pitchFamily="34" charset="0"/>
              </a:rPr>
              <a:t>Education</a:t>
            </a:r>
            <a:endParaRPr lang="en-US" sz="1400" dirty="0">
              <a:latin typeface="Century Gothic" panose="020B0502020202020204" pitchFamily="34" charset="0"/>
            </a:endParaRPr>
          </a:p>
        </p:txBody>
      </p:sp>
      <p:sp>
        <p:nvSpPr>
          <p:cNvPr id="13" name="TextBox 12">
            <a:extLst>
              <a:ext uri="{FF2B5EF4-FFF2-40B4-BE49-F238E27FC236}">
                <a16:creationId xmlns:a16="http://schemas.microsoft.com/office/drawing/2014/main" id="{492E4822-B5D8-C3BE-CA21-EA76DD724B85}"/>
              </a:ext>
            </a:extLst>
          </p:cNvPr>
          <p:cNvSpPr txBox="1"/>
          <p:nvPr/>
        </p:nvSpPr>
        <p:spPr>
          <a:xfrm>
            <a:off x="5145703" y="3699165"/>
            <a:ext cx="1872884" cy="261610"/>
          </a:xfrm>
          <a:prstGeom prst="rect">
            <a:avLst/>
          </a:prstGeom>
          <a:noFill/>
          <a:ln>
            <a:solidFill>
              <a:schemeClr val="accent1">
                <a:shade val="15000"/>
              </a:schemeClr>
            </a:solidFill>
            <a:prstDash val="sysDash"/>
          </a:ln>
        </p:spPr>
        <p:txBody>
          <a:bodyPr wrap="square" rtlCol="0">
            <a:spAutoFit/>
          </a:bodyPr>
          <a:lstStyle/>
          <a:p>
            <a:pPr algn="ctr"/>
            <a:r>
              <a:rPr lang="en-US" sz="1100" dirty="0">
                <a:latin typeface="Century Gothic" panose="020B0502020202020204" pitchFamily="34" charset="0"/>
              </a:rPr>
              <a:t>Message-machine</a:t>
            </a:r>
            <a:endParaRPr lang="en-US" sz="1400" dirty="0">
              <a:latin typeface="Century Gothic" panose="020B0502020202020204" pitchFamily="34" charset="0"/>
            </a:endParaRPr>
          </a:p>
        </p:txBody>
      </p:sp>
      <p:sp>
        <p:nvSpPr>
          <p:cNvPr id="18" name="TextBox 17">
            <a:extLst>
              <a:ext uri="{FF2B5EF4-FFF2-40B4-BE49-F238E27FC236}">
                <a16:creationId xmlns:a16="http://schemas.microsoft.com/office/drawing/2014/main" id="{C06F833B-43E2-6040-D100-6D9BE3F5B1D0}"/>
              </a:ext>
            </a:extLst>
          </p:cNvPr>
          <p:cNvSpPr txBox="1"/>
          <p:nvPr/>
        </p:nvSpPr>
        <p:spPr>
          <a:xfrm>
            <a:off x="7121231" y="3699165"/>
            <a:ext cx="720784" cy="261610"/>
          </a:xfrm>
          <a:prstGeom prst="rect">
            <a:avLst/>
          </a:prstGeom>
          <a:noFill/>
          <a:ln>
            <a:solidFill>
              <a:schemeClr val="accent1">
                <a:shade val="15000"/>
              </a:schemeClr>
            </a:solidFill>
            <a:prstDash val="sysDash"/>
          </a:ln>
        </p:spPr>
        <p:txBody>
          <a:bodyPr wrap="square" rtlCol="0">
            <a:spAutoFit/>
          </a:bodyPr>
          <a:lstStyle/>
          <a:p>
            <a:pPr algn="ctr"/>
            <a:r>
              <a:rPr lang="en-US" sz="1100" dirty="0">
                <a:latin typeface="Century Gothic" panose="020B0502020202020204" pitchFamily="34" charset="0"/>
              </a:rPr>
              <a:t>taxes</a:t>
            </a:r>
            <a:endParaRPr lang="en-US" dirty="0">
              <a:latin typeface="Century Gothic" panose="020B0502020202020204" pitchFamily="34" charset="0"/>
            </a:endParaRPr>
          </a:p>
        </p:txBody>
      </p:sp>
      <p:sp>
        <p:nvSpPr>
          <p:cNvPr id="24" name="TextBox 23">
            <a:extLst>
              <a:ext uri="{FF2B5EF4-FFF2-40B4-BE49-F238E27FC236}">
                <a16:creationId xmlns:a16="http://schemas.microsoft.com/office/drawing/2014/main" id="{79CAE46D-6391-4E81-47A2-63AAA429DC9A}"/>
              </a:ext>
            </a:extLst>
          </p:cNvPr>
          <p:cNvSpPr txBox="1"/>
          <p:nvPr/>
        </p:nvSpPr>
        <p:spPr>
          <a:xfrm>
            <a:off x="4305122" y="4695195"/>
            <a:ext cx="1195137" cy="261610"/>
          </a:xfrm>
          <a:prstGeom prst="rect">
            <a:avLst/>
          </a:prstGeom>
          <a:noFill/>
          <a:ln>
            <a:noFill/>
            <a:prstDash val="sysDash"/>
          </a:ln>
        </p:spPr>
        <p:txBody>
          <a:bodyPr wrap="square" rtlCol="0">
            <a:spAutoFit/>
          </a:bodyPr>
          <a:lstStyle/>
          <a:p>
            <a:pPr algn="ctr"/>
            <a:r>
              <a:rPr lang="en-US" sz="1100" dirty="0">
                <a:latin typeface="Century Gothic" panose="020B0502020202020204" pitchFamily="34" charset="0"/>
              </a:rPr>
              <a:t>Education</a:t>
            </a:r>
            <a:endParaRPr lang="en-US" dirty="0">
              <a:latin typeface="Century Gothic" panose="020B0502020202020204" pitchFamily="34" charset="0"/>
            </a:endParaRPr>
          </a:p>
        </p:txBody>
      </p:sp>
      <p:sp>
        <p:nvSpPr>
          <p:cNvPr id="25" name="TextBox 24">
            <a:extLst>
              <a:ext uri="{FF2B5EF4-FFF2-40B4-BE49-F238E27FC236}">
                <a16:creationId xmlns:a16="http://schemas.microsoft.com/office/drawing/2014/main" id="{4965DCE4-0F4C-46E9-90BD-020079F0B7C9}"/>
              </a:ext>
            </a:extLst>
          </p:cNvPr>
          <p:cNvSpPr txBox="1"/>
          <p:nvPr/>
        </p:nvSpPr>
        <p:spPr>
          <a:xfrm>
            <a:off x="5145703" y="4702186"/>
            <a:ext cx="1872884" cy="261610"/>
          </a:xfrm>
          <a:prstGeom prst="rect">
            <a:avLst/>
          </a:prstGeom>
          <a:noFill/>
          <a:ln>
            <a:noFill/>
            <a:prstDash val="sysDash"/>
          </a:ln>
        </p:spPr>
        <p:txBody>
          <a:bodyPr wrap="square" rtlCol="0">
            <a:spAutoFit/>
          </a:bodyPr>
          <a:lstStyle/>
          <a:p>
            <a:pPr algn="ctr"/>
            <a:r>
              <a:rPr lang="en-US" sz="1100" dirty="0">
                <a:latin typeface="Century Gothic" panose="020B0502020202020204" pitchFamily="34" charset="0"/>
              </a:rPr>
              <a:t>Message-machine</a:t>
            </a:r>
            <a:endParaRPr lang="en-US" dirty="0">
              <a:latin typeface="Century Gothic" panose="020B0502020202020204" pitchFamily="34" charset="0"/>
            </a:endParaRPr>
          </a:p>
        </p:txBody>
      </p:sp>
      <p:sp>
        <p:nvSpPr>
          <p:cNvPr id="26" name="TextBox 25">
            <a:extLst>
              <a:ext uri="{FF2B5EF4-FFF2-40B4-BE49-F238E27FC236}">
                <a16:creationId xmlns:a16="http://schemas.microsoft.com/office/drawing/2014/main" id="{E332A1FD-2257-8D2D-E264-5542A26EC10F}"/>
              </a:ext>
            </a:extLst>
          </p:cNvPr>
          <p:cNvSpPr txBox="1"/>
          <p:nvPr/>
        </p:nvSpPr>
        <p:spPr>
          <a:xfrm>
            <a:off x="6728096" y="4695194"/>
            <a:ext cx="720784" cy="261610"/>
          </a:xfrm>
          <a:prstGeom prst="rect">
            <a:avLst/>
          </a:prstGeom>
          <a:noFill/>
          <a:ln>
            <a:noFill/>
            <a:prstDash val="sysDash"/>
          </a:ln>
        </p:spPr>
        <p:txBody>
          <a:bodyPr wrap="square" rtlCol="0">
            <a:spAutoFit/>
          </a:bodyPr>
          <a:lstStyle/>
          <a:p>
            <a:pPr algn="ctr"/>
            <a:r>
              <a:rPr lang="en-US" sz="1100" dirty="0">
                <a:latin typeface="Century Gothic" panose="020B0502020202020204" pitchFamily="34" charset="0"/>
              </a:rPr>
              <a:t>taxes</a:t>
            </a:r>
            <a:endParaRPr lang="en-US" dirty="0">
              <a:latin typeface="Century Gothic" panose="020B0502020202020204" pitchFamily="34" charset="0"/>
            </a:endParaRPr>
          </a:p>
        </p:txBody>
      </p:sp>
      <p:sp>
        <p:nvSpPr>
          <p:cNvPr id="27" name="TextBox 26">
            <a:extLst>
              <a:ext uri="{FF2B5EF4-FFF2-40B4-BE49-F238E27FC236}">
                <a16:creationId xmlns:a16="http://schemas.microsoft.com/office/drawing/2014/main" id="{A4B8B1D3-8E56-4394-BFD8-230B95BE6E37}"/>
              </a:ext>
            </a:extLst>
          </p:cNvPr>
          <p:cNvSpPr txBox="1"/>
          <p:nvPr/>
        </p:nvSpPr>
        <p:spPr>
          <a:xfrm>
            <a:off x="3128962" y="5175233"/>
            <a:ext cx="5713495" cy="261610"/>
          </a:xfrm>
          <a:prstGeom prst="rect">
            <a:avLst/>
          </a:prstGeom>
          <a:noFill/>
          <a:ln>
            <a:solidFill>
              <a:schemeClr val="accent1">
                <a:shade val="15000"/>
              </a:schemeClr>
            </a:solidFill>
            <a:prstDash val="sysDash"/>
          </a:ln>
        </p:spPr>
        <p:txBody>
          <a:bodyPr wrap="square" rtlCol="0">
            <a:spAutoFit/>
          </a:bodyPr>
          <a:lstStyle/>
          <a:p>
            <a:r>
              <a:rPr lang="en-US" sz="1100" dirty="0">
                <a:latin typeface="Century Gothic" panose="020B0502020202020204" pitchFamily="34" charset="0"/>
              </a:rPr>
              <a:t>         0                          1                            1                           1                   0                   …. </a:t>
            </a:r>
          </a:p>
        </p:txBody>
      </p:sp>
      <p:sp>
        <p:nvSpPr>
          <p:cNvPr id="28" name="Down Arrow 27">
            <a:extLst>
              <a:ext uri="{FF2B5EF4-FFF2-40B4-BE49-F238E27FC236}">
                <a16:creationId xmlns:a16="http://schemas.microsoft.com/office/drawing/2014/main" id="{CD806246-73D3-1DDD-EDF6-85E7FF8CF92D}"/>
              </a:ext>
            </a:extLst>
          </p:cNvPr>
          <p:cNvSpPr/>
          <p:nvPr/>
        </p:nvSpPr>
        <p:spPr>
          <a:xfrm>
            <a:off x="5767385" y="3129267"/>
            <a:ext cx="119065" cy="4046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29" name="TextBox 28">
            <a:extLst>
              <a:ext uri="{FF2B5EF4-FFF2-40B4-BE49-F238E27FC236}">
                <a16:creationId xmlns:a16="http://schemas.microsoft.com/office/drawing/2014/main" id="{BDB73590-459D-B4A3-A907-5650C7046A99}"/>
              </a:ext>
            </a:extLst>
          </p:cNvPr>
          <p:cNvSpPr txBox="1"/>
          <p:nvPr/>
        </p:nvSpPr>
        <p:spPr>
          <a:xfrm>
            <a:off x="3080352" y="4702186"/>
            <a:ext cx="1195137" cy="261610"/>
          </a:xfrm>
          <a:prstGeom prst="rect">
            <a:avLst/>
          </a:prstGeom>
          <a:noFill/>
          <a:ln>
            <a:noFill/>
            <a:prstDash val="sysDash"/>
          </a:ln>
        </p:spPr>
        <p:txBody>
          <a:bodyPr wrap="square" rtlCol="0">
            <a:spAutoFit/>
          </a:bodyPr>
          <a:lstStyle/>
          <a:p>
            <a:pPr algn="ctr"/>
            <a:r>
              <a:rPr lang="en-US" sz="1100" dirty="0">
                <a:latin typeface="Century Gothic" panose="020B0502020202020204" pitchFamily="34" charset="0"/>
              </a:rPr>
              <a:t>religion</a:t>
            </a:r>
            <a:endParaRPr lang="en-US" dirty="0">
              <a:latin typeface="Century Gothic" panose="020B0502020202020204" pitchFamily="34" charset="0"/>
            </a:endParaRPr>
          </a:p>
        </p:txBody>
      </p:sp>
      <p:sp>
        <p:nvSpPr>
          <p:cNvPr id="30" name="TextBox 29">
            <a:extLst>
              <a:ext uri="{FF2B5EF4-FFF2-40B4-BE49-F238E27FC236}">
                <a16:creationId xmlns:a16="http://schemas.microsoft.com/office/drawing/2014/main" id="{484CE342-79BA-5DB1-99B7-B83330AD3FDE}"/>
              </a:ext>
            </a:extLst>
          </p:cNvPr>
          <p:cNvSpPr txBox="1"/>
          <p:nvPr/>
        </p:nvSpPr>
        <p:spPr>
          <a:xfrm>
            <a:off x="7647321" y="4702186"/>
            <a:ext cx="1195137" cy="307777"/>
          </a:xfrm>
          <a:prstGeom prst="rect">
            <a:avLst/>
          </a:prstGeom>
          <a:noFill/>
          <a:ln>
            <a:noFill/>
            <a:prstDash val="sysDash"/>
          </a:ln>
        </p:spPr>
        <p:txBody>
          <a:bodyPr wrap="square" rtlCol="0">
            <a:spAutoFit/>
          </a:bodyPr>
          <a:lstStyle/>
          <a:p>
            <a:pPr algn="ctr"/>
            <a:r>
              <a:rPr lang="en-US" sz="1100" dirty="0">
                <a:latin typeface="Century Gothic" panose="020B0502020202020204" pitchFamily="34" charset="0"/>
              </a:rPr>
              <a:t>Military</a:t>
            </a:r>
            <a:r>
              <a:rPr lang="en-US" sz="1400" dirty="0">
                <a:latin typeface="Century Gothic" panose="020B0502020202020204" pitchFamily="34" charset="0"/>
              </a:rPr>
              <a:t>     …..</a:t>
            </a:r>
            <a:endParaRPr lang="en-US" dirty="0">
              <a:latin typeface="Century Gothic" panose="020B0502020202020204" pitchFamily="34" charset="0"/>
            </a:endParaRPr>
          </a:p>
        </p:txBody>
      </p:sp>
      <p:sp>
        <p:nvSpPr>
          <p:cNvPr id="32" name="Down Arrow 31">
            <a:extLst>
              <a:ext uri="{FF2B5EF4-FFF2-40B4-BE49-F238E27FC236}">
                <a16:creationId xmlns:a16="http://schemas.microsoft.com/office/drawing/2014/main" id="{08E4AF33-459C-FB95-44AC-6DE0881677D2}"/>
              </a:ext>
            </a:extLst>
          </p:cNvPr>
          <p:cNvSpPr/>
          <p:nvPr/>
        </p:nvSpPr>
        <p:spPr>
          <a:xfrm>
            <a:off x="5791196" y="4181783"/>
            <a:ext cx="119065" cy="4046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33" name="TextBox 32">
            <a:extLst>
              <a:ext uri="{FF2B5EF4-FFF2-40B4-BE49-F238E27FC236}">
                <a16:creationId xmlns:a16="http://schemas.microsoft.com/office/drawing/2014/main" id="{F22CC824-4D99-980B-5350-A1116252D81C}"/>
              </a:ext>
            </a:extLst>
          </p:cNvPr>
          <p:cNvSpPr txBox="1"/>
          <p:nvPr/>
        </p:nvSpPr>
        <p:spPr>
          <a:xfrm>
            <a:off x="6096000" y="3233854"/>
            <a:ext cx="1025231" cy="261610"/>
          </a:xfrm>
          <a:prstGeom prst="rect">
            <a:avLst/>
          </a:prstGeom>
          <a:noFill/>
        </p:spPr>
        <p:txBody>
          <a:bodyPr wrap="square" rtlCol="0">
            <a:spAutoFit/>
          </a:bodyPr>
          <a:lstStyle/>
          <a:p>
            <a:r>
              <a:rPr lang="en-US" sz="1050" i="1" dirty="0">
                <a:latin typeface="Century Gothic" panose="020B0502020202020204" pitchFamily="34" charset="0"/>
              </a:rPr>
              <a:t>Split by “$”</a:t>
            </a:r>
          </a:p>
        </p:txBody>
      </p:sp>
      <p:sp>
        <p:nvSpPr>
          <p:cNvPr id="34" name="TextBox 33">
            <a:extLst>
              <a:ext uri="{FF2B5EF4-FFF2-40B4-BE49-F238E27FC236}">
                <a16:creationId xmlns:a16="http://schemas.microsoft.com/office/drawing/2014/main" id="{DFE41B55-E801-3D60-ECB9-87B36C5595B6}"/>
              </a:ext>
            </a:extLst>
          </p:cNvPr>
          <p:cNvSpPr txBox="1"/>
          <p:nvPr/>
        </p:nvSpPr>
        <p:spPr>
          <a:xfrm>
            <a:off x="6070666" y="4190708"/>
            <a:ext cx="1467558" cy="253916"/>
          </a:xfrm>
          <a:prstGeom prst="rect">
            <a:avLst/>
          </a:prstGeom>
          <a:noFill/>
        </p:spPr>
        <p:txBody>
          <a:bodyPr wrap="square" rtlCol="0">
            <a:spAutoFit/>
          </a:bodyPr>
          <a:lstStyle/>
          <a:p>
            <a:r>
              <a:rPr lang="en-US" sz="1050" i="1" dirty="0">
                <a:latin typeface="Century Gothic" panose="020B0502020202020204" pitchFamily="34" charset="0"/>
              </a:rPr>
              <a:t>Multi-label </a:t>
            </a:r>
            <a:r>
              <a:rPr lang="en-US" sz="1050" i="1" dirty="0" err="1">
                <a:latin typeface="Century Gothic" panose="020B0502020202020204" pitchFamily="34" charset="0"/>
              </a:rPr>
              <a:t>binarizer</a:t>
            </a:r>
            <a:endParaRPr lang="en-US" sz="1050" i="1" dirty="0">
              <a:latin typeface="Century Gothic" panose="020B0502020202020204" pitchFamily="34" charset="0"/>
            </a:endParaRPr>
          </a:p>
        </p:txBody>
      </p:sp>
      <p:pic>
        <p:nvPicPr>
          <p:cNvPr id="4" name="Picture 2" descr="Koodoo">
            <a:extLst>
              <a:ext uri="{FF2B5EF4-FFF2-40B4-BE49-F238E27FC236}">
                <a16:creationId xmlns:a16="http://schemas.microsoft.com/office/drawing/2014/main" id="{A4FEEAA5-CB5F-1D88-8756-8B9B6BFD2D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26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fade">
                                      <p:cBhvr>
                                        <p:cTn id="58" dur="500"/>
                                        <p:tgtEl>
                                          <p:spTgt spid="2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500"/>
                                        <p:tgtEl>
                                          <p:spTgt spid="30"/>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7"/>
                                        </p:tgtEl>
                                        <p:attrNameLst>
                                          <p:attrName>style.visibility</p:attrName>
                                        </p:attrNameLst>
                                      </p:cBhvr>
                                      <p:to>
                                        <p:strVal val="visible"/>
                                      </p:to>
                                    </p:set>
                                    <p:animEffect transition="in" filter="fade">
                                      <p:cBhvr>
                                        <p:cTn id="6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P spid="12" grpId="0" animBg="1"/>
      <p:bldP spid="13" grpId="0" animBg="1"/>
      <p:bldP spid="18" grpId="0" animBg="1"/>
      <p:bldP spid="24" grpId="0"/>
      <p:bldP spid="25" grpId="0"/>
      <p:bldP spid="26" grpId="0"/>
      <p:bldP spid="27" grpId="0" animBg="1"/>
      <p:bldP spid="28" grpId="0" animBg="1"/>
      <p:bldP spid="29" grpId="0"/>
      <p:bldP spid="30" grpId="0"/>
      <p:bldP spid="32" grpId="0" animBg="1"/>
      <p:bldP spid="33"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14F2-F3F1-7DEC-D280-2A39422F2574}"/>
              </a:ext>
            </a:extLst>
          </p:cNvPr>
          <p:cNvSpPr>
            <a:spLocks noGrp="1"/>
          </p:cNvSpPr>
          <p:nvPr>
            <p:ph type="title"/>
          </p:nvPr>
        </p:nvSpPr>
        <p:spPr>
          <a:xfrm>
            <a:off x="509585" y="22221"/>
            <a:ext cx="10515600" cy="1325563"/>
          </a:xfrm>
        </p:spPr>
        <p:txBody>
          <a:bodyPr/>
          <a:lstStyle/>
          <a:p>
            <a:r>
              <a:rPr lang="en-US" dirty="0">
                <a:latin typeface="Century Gothic" panose="020B0502020202020204" pitchFamily="34" charset="0"/>
              </a:rPr>
              <a:t>One-hot encoding of categorical columns</a:t>
            </a:r>
          </a:p>
        </p:txBody>
      </p:sp>
      <p:pic>
        <p:nvPicPr>
          <p:cNvPr id="8" name="Picture 7">
            <a:extLst>
              <a:ext uri="{FF2B5EF4-FFF2-40B4-BE49-F238E27FC236}">
                <a16:creationId xmlns:a16="http://schemas.microsoft.com/office/drawing/2014/main" id="{4DAFB0D8-3DCB-98BF-B6EF-E7A905CA50D9}"/>
              </a:ext>
            </a:extLst>
          </p:cNvPr>
          <p:cNvPicPr>
            <a:picLocks noChangeAspect="1"/>
          </p:cNvPicPr>
          <p:nvPr/>
        </p:nvPicPr>
        <p:blipFill rotWithShape="1">
          <a:blip r:embed="rId2"/>
          <a:srcRect r="69177" b="58983"/>
          <a:stretch/>
        </p:blipFill>
        <p:spPr>
          <a:xfrm>
            <a:off x="1691531" y="2089076"/>
            <a:ext cx="1352285" cy="947904"/>
          </a:xfrm>
          <a:prstGeom prst="rect">
            <a:avLst/>
          </a:prstGeom>
        </p:spPr>
      </p:pic>
      <p:pic>
        <p:nvPicPr>
          <p:cNvPr id="11" name="Picture 10">
            <a:extLst>
              <a:ext uri="{FF2B5EF4-FFF2-40B4-BE49-F238E27FC236}">
                <a16:creationId xmlns:a16="http://schemas.microsoft.com/office/drawing/2014/main" id="{CAF02969-FC78-CC50-BD8A-CA237BA1E440}"/>
              </a:ext>
            </a:extLst>
          </p:cNvPr>
          <p:cNvPicPr>
            <a:picLocks noChangeAspect="1"/>
          </p:cNvPicPr>
          <p:nvPr/>
        </p:nvPicPr>
        <p:blipFill rotWithShape="1">
          <a:blip r:embed="rId2"/>
          <a:srcRect l="30535" r="46796" b="58983"/>
          <a:stretch/>
        </p:blipFill>
        <p:spPr>
          <a:xfrm>
            <a:off x="1691529" y="4183541"/>
            <a:ext cx="1352277" cy="947904"/>
          </a:xfrm>
          <a:prstGeom prst="rect">
            <a:avLst/>
          </a:prstGeom>
        </p:spPr>
      </p:pic>
      <p:pic>
        <p:nvPicPr>
          <p:cNvPr id="13" name="Picture 12">
            <a:extLst>
              <a:ext uri="{FF2B5EF4-FFF2-40B4-BE49-F238E27FC236}">
                <a16:creationId xmlns:a16="http://schemas.microsoft.com/office/drawing/2014/main" id="{371DC468-44C1-9F97-C3B6-FE54FD36BC08}"/>
              </a:ext>
            </a:extLst>
          </p:cNvPr>
          <p:cNvPicPr>
            <a:picLocks noChangeAspect="1"/>
          </p:cNvPicPr>
          <p:nvPr/>
        </p:nvPicPr>
        <p:blipFill rotWithShape="1">
          <a:blip r:embed="rId2"/>
          <a:srcRect l="52916" r="23554" b="51654"/>
          <a:stretch/>
        </p:blipFill>
        <p:spPr>
          <a:xfrm>
            <a:off x="1691528" y="5239032"/>
            <a:ext cx="1352277" cy="1087200"/>
          </a:xfrm>
          <a:prstGeom prst="rect">
            <a:avLst/>
          </a:prstGeom>
        </p:spPr>
      </p:pic>
      <p:pic>
        <p:nvPicPr>
          <p:cNvPr id="14" name="Picture 13">
            <a:extLst>
              <a:ext uri="{FF2B5EF4-FFF2-40B4-BE49-F238E27FC236}">
                <a16:creationId xmlns:a16="http://schemas.microsoft.com/office/drawing/2014/main" id="{57E86ABE-D0BE-6FBC-16DF-088289BB20A0}"/>
              </a:ext>
            </a:extLst>
          </p:cNvPr>
          <p:cNvPicPr>
            <a:picLocks noChangeAspect="1"/>
          </p:cNvPicPr>
          <p:nvPr/>
        </p:nvPicPr>
        <p:blipFill rotWithShape="1">
          <a:blip r:embed="rId2"/>
          <a:srcRect l="76303" b="58239"/>
          <a:stretch/>
        </p:blipFill>
        <p:spPr>
          <a:xfrm>
            <a:off x="1691530" y="3142220"/>
            <a:ext cx="1352285" cy="936081"/>
          </a:xfrm>
          <a:prstGeom prst="rect">
            <a:avLst/>
          </a:prstGeom>
        </p:spPr>
      </p:pic>
      <p:sp>
        <p:nvSpPr>
          <p:cNvPr id="15" name="TextBox 14">
            <a:extLst>
              <a:ext uri="{FF2B5EF4-FFF2-40B4-BE49-F238E27FC236}">
                <a16:creationId xmlns:a16="http://schemas.microsoft.com/office/drawing/2014/main" id="{10E9FD45-48DB-F909-D6D4-78C62644F354}"/>
              </a:ext>
            </a:extLst>
          </p:cNvPr>
          <p:cNvSpPr txBox="1"/>
          <p:nvPr/>
        </p:nvSpPr>
        <p:spPr>
          <a:xfrm>
            <a:off x="3902924" y="2363932"/>
            <a:ext cx="2297151" cy="307777"/>
          </a:xfrm>
          <a:prstGeom prst="rect">
            <a:avLst/>
          </a:prstGeom>
          <a:noFill/>
        </p:spPr>
        <p:txBody>
          <a:bodyPr wrap="square" rtlCol="0">
            <a:spAutoFit/>
          </a:bodyPr>
          <a:lstStyle/>
          <a:p>
            <a:pPr algn="ctr"/>
            <a:r>
              <a:rPr lang="en-US" sz="1400" dirty="0">
                <a:latin typeface="Century Gothic" panose="020B0502020202020204" pitchFamily="34" charset="0"/>
              </a:rPr>
              <a:t>One-Hot Encoder</a:t>
            </a:r>
          </a:p>
        </p:txBody>
      </p:sp>
      <p:sp>
        <p:nvSpPr>
          <p:cNvPr id="16" name="TextBox 15">
            <a:extLst>
              <a:ext uri="{FF2B5EF4-FFF2-40B4-BE49-F238E27FC236}">
                <a16:creationId xmlns:a16="http://schemas.microsoft.com/office/drawing/2014/main" id="{3656C9D0-ED8F-A653-B8CD-DB8B567DB433}"/>
              </a:ext>
            </a:extLst>
          </p:cNvPr>
          <p:cNvSpPr txBox="1"/>
          <p:nvPr/>
        </p:nvSpPr>
        <p:spPr>
          <a:xfrm>
            <a:off x="3902924" y="3398205"/>
            <a:ext cx="2297151" cy="307777"/>
          </a:xfrm>
          <a:prstGeom prst="rect">
            <a:avLst/>
          </a:prstGeom>
          <a:noFill/>
        </p:spPr>
        <p:txBody>
          <a:bodyPr wrap="square" rtlCol="0">
            <a:spAutoFit/>
          </a:bodyPr>
          <a:lstStyle/>
          <a:p>
            <a:pPr algn="ctr"/>
            <a:r>
              <a:rPr lang="en-US" sz="1400" dirty="0">
                <a:latin typeface="Century Gothic" panose="020B0502020202020204" pitchFamily="34" charset="0"/>
              </a:rPr>
              <a:t>One-Hot Encoder</a:t>
            </a:r>
          </a:p>
        </p:txBody>
      </p:sp>
      <p:sp>
        <p:nvSpPr>
          <p:cNvPr id="17" name="TextBox 16">
            <a:extLst>
              <a:ext uri="{FF2B5EF4-FFF2-40B4-BE49-F238E27FC236}">
                <a16:creationId xmlns:a16="http://schemas.microsoft.com/office/drawing/2014/main" id="{B4316261-3BFC-711D-1650-72D2CAE4D9AB}"/>
              </a:ext>
            </a:extLst>
          </p:cNvPr>
          <p:cNvSpPr txBox="1"/>
          <p:nvPr/>
        </p:nvSpPr>
        <p:spPr>
          <a:xfrm>
            <a:off x="3902924" y="4423348"/>
            <a:ext cx="2297151" cy="307777"/>
          </a:xfrm>
          <a:prstGeom prst="rect">
            <a:avLst/>
          </a:prstGeom>
          <a:noFill/>
        </p:spPr>
        <p:txBody>
          <a:bodyPr wrap="square" rtlCol="0">
            <a:spAutoFit/>
          </a:bodyPr>
          <a:lstStyle/>
          <a:p>
            <a:pPr algn="ctr"/>
            <a:r>
              <a:rPr lang="en-US" sz="1400" dirty="0">
                <a:latin typeface="Century Gothic" panose="020B0502020202020204" pitchFamily="34" charset="0"/>
              </a:rPr>
              <a:t>One-Hot Encoder</a:t>
            </a:r>
          </a:p>
        </p:txBody>
      </p:sp>
      <p:sp>
        <p:nvSpPr>
          <p:cNvPr id="18" name="TextBox 17">
            <a:extLst>
              <a:ext uri="{FF2B5EF4-FFF2-40B4-BE49-F238E27FC236}">
                <a16:creationId xmlns:a16="http://schemas.microsoft.com/office/drawing/2014/main" id="{36EC13BD-4D2D-2E4E-E7C0-139C17E308F4}"/>
              </a:ext>
            </a:extLst>
          </p:cNvPr>
          <p:cNvSpPr txBox="1"/>
          <p:nvPr/>
        </p:nvSpPr>
        <p:spPr>
          <a:xfrm>
            <a:off x="3902924" y="5560343"/>
            <a:ext cx="2297151" cy="307777"/>
          </a:xfrm>
          <a:prstGeom prst="rect">
            <a:avLst/>
          </a:prstGeom>
          <a:noFill/>
        </p:spPr>
        <p:txBody>
          <a:bodyPr wrap="square" rtlCol="0">
            <a:spAutoFit/>
          </a:bodyPr>
          <a:lstStyle/>
          <a:p>
            <a:pPr algn="ctr"/>
            <a:r>
              <a:rPr lang="en-US" sz="1400" dirty="0">
                <a:latin typeface="Century Gothic" panose="020B0502020202020204" pitchFamily="34" charset="0"/>
              </a:rPr>
              <a:t>One-Hot Encoder</a:t>
            </a:r>
          </a:p>
        </p:txBody>
      </p:sp>
      <p:sp>
        <p:nvSpPr>
          <p:cNvPr id="19" name="Right Arrow 18">
            <a:extLst>
              <a:ext uri="{FF2B5EF4-FFF2-40B4-BE49-F238E27FC236}">
                <a16:creationId xmlns:a16="http://schemas.microsoft.com/office/drawing/2014/main" id="{903B93E2-C679-94C8-5A84-D06E36794FF9}"/>
              </a:ext>
            </a:extLst>
          </p:cNvPr>
          <p:cNvSpPr/>
          <p:nvPr/>
        </p:nvSpPr>
        <p:spPr>
          <a:xfrm>
            <a:off x="3338319" y="2488736"/>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a:extLst>
              <a:ext uri="{FF2B5EF4-FFF2-40B4-BE49-F238E27FC236}">
                <a16:creationId xmlns:a16="http://schemas.microsoft.com/office/drawing/2014/main" id="{FD060CF5-5125-3022-BC7B-A928796718F2}"/>
              </a:ext>
            </a:extLst>
          </p:cNvPr>
          <p:cNvSpPr/>
          <p:nvPr/>
        </p:nvSpPr>
        <p:spPr>
          <a:xfrm>
            <a:off x="3338319" y="3483694"/>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a:extLst>
              <a:ext uri="{FF2B5EF4-FFF2-40B4-BE49-F238E27FC236}">
                <a16:creationId xmlns:a16="http://schemas.microsoft.com/office/drawing/2014/main" id="{8099CC01-39FA-37FD-8A35-B0D73F965D84}"/>
              </a:ext>
            </a:extLst>
          </p:cNvPr>
          <p:cNvSpPr/>
          <p:nvPr/>
        </p:nvSpPr>
        <p:spPr>
          <a:xfrm>
            <a:off x="3338319" y="4491439"/>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BABEFCEF-1D0B-3C30-DDA0-B53757BC41FB}"/>
              </a:ext>
            </a:extLst>
          </p:cNvPr>
          <p:cNvSpPr/>
          <p:nvPr/>
        </p:nvSpPr>
        <p:spPr>
          <a:xfrm>
            <a:off x="3338319" y="5645832"/>
            <a:ext cx="709574"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23E2110F-B118-CD91-C02D-0DC3B08C410E}"/>
              </a:ext>
            </a:extLst>
          </p:cNvPr>
          <p:cNvSpPr txBox="1"/>
          <p:nvPr/>
        </p:nvSpPr>
        <p:spPr>
          <a:xfrm>
            <a:off x="7059183" y="2317765"/>
            <a:ext cx="3868539"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0                          1                            0                           0                  0                   …. </a:t>
            </a:r>
          </a:p>
        </p:txBody>
      </p:sp>
      <p:sp>
        <p:nvSpPr>
          <p:cNvPr id="25" name="TextBox 24">
            <a:extLst>
              <a:ext uri="{FF2B5EF4-FFF2-40B4-BE49-F238E27FC236}">
                <a16:creationId xmlns:a16="http://schemas.microsoft.com/office/drawing/2014/main" id="{A371344E-6EED-D7C2-B698-A6C41DE8196B}"/>
              </a:ext>
            </a:extLst>
          </p:cNvPr>
          <p:cNvSpPr txBox="1"/>
          <p:nvPr/>
        </p:nvSpPr>
        <p:spPr>
          <a:xfrm>
            <a:off x="7059182" y="4472326"/>
            <a:ext cx="3868539"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0                         0                           1                           0                  0                   …. </a:t>
            </a:r>
          </a:p>
        </p:txBody>
      </p:sp>
      <p:sp>
        <p:nvSpPr>
          <p:cNvPr id="26" name="TextBox 25">
            <a:extLst>
              <a:ext uri="{FF2B5EF4-FFF2-40B4-BE49-F238E27FC236}">
                <a16:creationId xmlns:a16="http://schemas.microsoft.com/office/drawing/2014/main" id="{41F3FD5F-648C-4C4C-B434-8CC767CF8C98}"/>
              </a:ext>
            </a:extLst>
          </p:cNvPr>
          <p:cNvSpPr txBox="1"/>
          <p:nvPr/>
        </p:nvSpPr>
        <p:spPr>
          <a:xfrm>
            <a:off x="7059183" y="3424894"/>
            <a:ext cx="3868539"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1                          0                           0                           0                   0                   …. </a:t>
            </a:r>
          </a:p>
        </p:txBody>
      </p:sp>
      <p:sp>
        <p:nvSpPr>
          <p:cNvPr id="27" name="TextBox 26">
            <a:extLst>
              <a:ext uri="{FF2B5EF4-FFF2-40B4-BE49-F238E27FC236}">
                <a16:creationId xmlns:a16="http://schemas.microsoft.com/office/drawing/2014/main" id="{432A924D-B55D-6D29-3C6F-0FC0926E9A53}"/>
              </a:ext>
            </a:extLst>
          </p:cNvPr>
          <p:cNvSpPr txBox="1"/>
          <p:nvPr/>
        </p:nvSpPr>
        <p:spPr>
          <a:xfrm>
            <a:off x="7048030" y="5614203"/>
            <a:ext cx="3868539" cy="200055"/>
          </a:xfrm>
          <a:prstGeom prst="rect">
            <a:avLst/>
          </a:prstGeom>
          <a:noFill/>
          <a:ln>
            <a:solidFill>
              <a:schemeClr val="accent1">
                <a:shade val="15000"/>
              </a:schemeClr>
            </a:solidFill>
            <a:prstDash val="sysDash"/>
          </a:ln>
        </p:spPr>
        <p:txBody>
          <a:bodyPr wrap="square" rtlCol="0">
            <a:spAutoFit/>
          </a:bodyPr>
          <a:lstStyle/>
          <a:p>
            <a:r>
              <a:rPr lang="en-US" sz="700" dirty="0">
                <a:latin typeface="Century Gothic" panose="020B0502020202020204" pitchFamily="34" charset="0"/>
              </a:rPr>
              <a:t>         0                          1                           0                           0                   0                   …. </a:t>
            </a:r>
          </a:p>
        </p:txBody>
      </p:sp>
      <p:sp>
        <p:nvSpPr>
          <p:cNvPr id="28" name="Right Arrow 27">
            <a:extLst>
              <a:ext uri="{FF2B5EF4-FFF2-40B4-BE49-F238E27FC236}">
                <a16:creationId xmlns:a16="http://schemas.microsoft.com/office/drawing/2014/main" id="{A29A3C98-3B0F-D946-A52B-BCF8DE5218B4}"/>
              </a:ext>
            </a:extLst>
          </p:cNvPr>
          <p:cNvSpPr/>
          <p:nvPr/>
        </p:nvSpPr>
        <p:spPr>
          <a:xfrm>
            <a:off x="6245354" y="2449420"/>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ight Arrow 28">
            <a:extLst>
              <a:ext uri="{FF2B5EF4-FFF2-40B4-BE49-F238E27FC236}">
                <a16:creationId xmlns:a16="http://schemas.microsoft.com/office/drawing/2014/main" id="{93791AA0-D9EA-1B39-A264-BD4D1D42DFE7}"/>
              </a:ext>
            </a:extLst>
          </p:cNvPr>
          <p:cNvSpPr/>
          <p:nvPr/>
        </p:nvSpPr>
        <p:spPr>
          <a:xfrm>
            <a:off x="6245354" y="3473460"/>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Arrow 29">
            <a:extLst>
              <a:ext uri="{FF2B5EF4-FFF2-40B4-BE49-F238E27FC236}">
                <a16:creationId xmlns:a16="http://schemas.microsoft.com/office/drawing/2014/main" id="{AD3EB6A0-2360-DD4B-55B8-0348CDAE20A4}"/>
              </a:ext>
            </a:extLst>
          </p:cNvPr>
          <p:cNvSpPr/>
          <p:nvPr/>
        </p:nvSpPr>
        <p:spPr>
          <a:xfrm>
            <a:off x="6245354" y="4520693"/>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ight Arrow 30">
            <a:extLst>
              <a:ext uri="{FF2B5EF4-FFF2-40B4-BE49-F238E27FC236}">
                <a16:creationId xmlns:a16="http://schemas.microsoft.com/office/drawing/2014/main" id="{F4E5D6C5-FE2F-79C5-9A3E-75228720B6D0}"/>
              </a:ext>
            </a:extLst>
          </p:cNvPr>
          <p:cNvSpPr/>
          <p:nvPr/>
        </p:nvSpPr>
        <p:spPr>
          <a:xfrm>
            <a:off x="6245354" y="5645832"/>
            <a:ext cx="440590" cy="136800"/>
          </a:xfrm>
          <a:prstGeom prst="righ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A0BBF5DB-51CB-3ABA-BD6D-D627E9B64EC9}"/>
              </a:ext>
            </a:extLst>
          </p:cNvPr>
          <p:cNvSpPr txBox="1"/>
          <p:nvPr/>
        </p:nvSpPr>
        <p:spPr>
          <a:xfrm>
            <a:off x="3338318" y="2238301"/>
            <a:ext cx="865691" cy="200055"/>
          </a:xfrm>
          <a:prstGeom prst="rect">
            <a:avLst/>
          </a:prstGeom>
          <a:noFill/>
        </p:spPr>
        <p:txBody>
          <a:bodyPr wrap="square" rtlCol="0">
            <a:spAutoFit/>
          </a:bodyPr>
          <a:lstStyle/>
          <a:p>
            <a:r>
              <a:rPr lang="en-US" sz="700" i="1" dirty="0">
                <a:latin typeface="Century Gothic" panose="020B0502020202020204" pitchFamily="34" charset="0"/>
              </a:rPr>
              <a:t>Barack-</a:t>
            </a:r>
            <a:r>
              <a:rPr lang="en-US" sz="700" i="1" dirty="0" err="1">
                <a:latin typeface="Century Gothic" panose="020B0502020202020204" pitchFamily="34" charset="0"/>
              </a:rPr>
              <a:t>obama</a:t>
            </a:r>
            <a:endParaRPr lang="en-US" sz="700" i="1" dirty="0">
              <a:latin typeface="Century Gothic" panose="020B0502020202020204" pitchFamily="34" charset="0"/>
            </a:endParaRPr>
          </a:p>
        </p:txBody>
      </p:sp>
      <p:sp>
        <p:nvSpPr>
          <p:cNvPr id="33" name="TextBox 32">
            <a:extLst>
              <a:ext uri="{FF2B5EF4-FFF2-40B4-BE49-F238E27FC236}">
                <a16:creationId xmlns:a16="http://schemas.microsoft.com/office/drawing/2014/main" id="{D914919C-681F-67AD-8203-065C787BE28C}"/>
              </a:ext>
            </a:extLst>
          </p:cNvPr>
          <p:cNvSpPr txBox="1"/>
          <p:nvPr/>
        </p:nvSpPr>
        <p:spPr>
          <a:xfrm>
            <a:off x="3323449" y="3238221"/>
            <a:ext cx="865691" cy="200055"/>
          </a:xfrm>
          <a:prstGeom prst="rect">
            <a:avLst/>
          </a:prstGeom>
          <a:noFill/>
        </p:spPr>
        <p:txBody>
          <a:bodyPr wrap="square" rtlCol="0">
            <a:spAutoFit/>
          </a:bodyPr>
          <a:lstStyle/>
          <a:p>
            <a:r>
              <a:rPr lang="en-US" sz="700" i="1" dirty="0">
                <a:latin typeface="Century Gothic" panose="020B0502020202020204" pitchFamily="34" charset="0"/>
              </a:rPr>
              <a:t>democrat</a:t>
            </a:r>
          </a:p>
        </p:txBody>
      </p:sp>
      <p:sp>
        <p:nvSpPr>
          <p:cNvPr id="34" name="TextBox 33">
            <a:extLst>
              <a:ext uri="{FF2B5EF4-FFF2-40B4-BE49-F238E27FC236}">
                <a16:creationId xmlns:a16="http://schemas.microsoft.com/office/drawing/2014/main" id="{B58A3DB1-A696-3522-7C45-2AF2099063EF}"/>
              </a:ext>
            </a:extLst>
          </p:cNvPr>
          <p:cNvSpPr txBox="1"/>
          <p:nvPr/>
        </p:nvSpPr>
        <p:spPr>
          <a:xfrm>
            <a:off x="3371772" y="4219885"/>
            <a:ext cx="865691" cy="200055"/>
          </a:xfrm>
          <a:prstGeom prst="rect">
            <a:avLst/>
          </a:prstGeom>
          <a:noFill/>
        </p:spPr>
        <p:txBody>
          <a:bodyPr wrap="square" rtlCol="0">
            <a:spAutoFit/>
          </a:bodyPr>
          <a:lstStyle/>
          <a:p>
            <a:r>
              <a:rPr lang="en-US" sz="700" i="1" dirty="0">
                <a:latin typeface="Century Gothic" panose="020B0502020202020204" pitchFamily="34" charset="0"/>
              </a:rPr>
              <a:t>President</a:t>
            </a:r>
          </a:p>
        </p:txBody>
      </p:sp>
      <p:sp>
        <p:nvSpPr>
          <p:cNvPr id="35" name="TextBox 34">
            <a:extLst>
              <a:ext uri="{FF2B5EF4-FFF2-40B4-BE49-F238E27FC236}">
                <a16:creationId xmlns:a16="http://schemas.microsoft.com/office/drawing/2014/main" id="{27E50F3D-6664-3E0E-F736-15BE95774EE4}"/>
              </a:ext>
            </a:extLst>
          </p:cNvPr>
          <p:cNvSpPr txBox="1"/>
          <p:nvPr/>
        </p:nvSpPr>
        <p:spPr>
          <a:xfrm>
            <a:off x="3371771" y="5362372"/>
            <a:ext cx="865691" cy="200055"/>
          </a:xfrm>
          <a:prstGeom prst="rect">
            <a:avLst/>
          </a:prstGeom>
          <a:noFill/>
        </p:spPr>
        <p:txBody>
          <a:bodyPr wrap="square" rtlCol="0">
            <a:spAutoFit/>
          </a:bodyPr>
          <a:lstStyle/>
          <a:p>
            <a:r>
              <a:rPr lang="en-US" sz="700" i="1" dirty="0" err="1">
                <a:latin typeface="Century Gothic" panose="020B0502020202020204" pitchFamily="34" charset="0"/>
              </a:rPr>
              <a:t>Ilinois</a:t>
            </a:r>
            <a:endParaRPr lang="en-US" sz="700" i="1" dirty="0">
              <a:latin typeface="Century Gothic" panose="020B0502020202020204" pitchFamily="34" charset="0"/>
            </a:endParaRPr>
          </a:p>
        </p:txBody>
      </p:sp>
      <p:sp>
        <p:nvSpPr>
          <p:cNvPr id="38" name="TextBox 37">
            <a:extLst>
              <a:ext uri="{FF2B5EF4-FFF2-40B4-BE49-F238E27FC236}">
                <a16:creationId xmlns:a16="http://schemas.microsoft.com/office/drawing/2014/main" id="{FD71AA2B-3D10-4E37-901A-E98807C81D41}"/>
              </a:ext>
            </a:extLst>
          </p:cNvPr>
          <p:cNvSpPr txBox="1"/>
          <p:nvPr/>
        </p:nvSpPr>
        <p:spPr>
          <a:xfrm>
            <a:off x="509585" y="1348950"/>
            <a:ext cx="9356508" cy="523220"/>
          </a:xfrm>
          <a:prstGeom prst="rect">
            <a:avLst/>
          </a:prstGeom>
          <a:noFill/>
        </p:spPr>
        <p:txBody>
          <a:bodyPr wrap="square" rtlCol="0">
            <a:spAutoFit/>
          </a:bodyPr>
          <a:lstStyle/>
          <a:p>
            <a:r>
              <a:rPr lang="en-US" sz="1400" dirty="0">
                <a:latin typeface="Century Gothic" panose="020B0502020202020204" pitchFamily="34" charset="0"/>
              </a:rPr>
              <a:t>All the categorical columns does not contain any ordering by nature and hence one-hot encoding is opted over label-encoding</a:t>
            </a:r>
          </a:p>
        </p:txBody>
      </p:sp>
      <p:pic>
        <p:nvPicPr>
          <p:cNvPr id="3" name="Picture 2" descr="Koodoo">
            <a:extLst>
              <a:ext uri="{FF2B5EF4-FFF2-40B4-BE49-F238E27FC236}">
                <a16:creationId xmlns:a16="http://schemas.microsoft.com/office/drawing/2014/main" id="{ACA72111-E56B-2BD9-31F9-ED678A281C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1975" r="88" b="30425"/>
          <a:stretch/>
        </p:blipFill>
        <p:spPr bwMode="auto">
          <a:xfrm>
            <a:off x="10354250" y="6168571"/>
            <a:ext cx="1837750" cy="69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489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1"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500"/>
                                        <p:tgtEl>
                                          <p:spTgt spid="17"/>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fade">
                                      <p:cBhvr>
                                        <p:cTn id="76" dur="500"/>
                                        <p:tgtEl>
                                          <p:spTgt spid="25"/>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500"/>
                                        <p:tgtEl>
                                          <p:spTgt spid="35"/>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fade">
                                      <p:cBhvr>
                                        <p:cTn id="84" dur="500"/>
                                        <p:tgtEl>
                                          <p:spTgt spid="22"/>
                                        </p:tgtEl>
                                      </p:cBhvr>
                                    </p:animEffect>
                                  </p:childTnLst>
                                </p:cTn>
                              </p:par>
                              <p:par>
                                <p:cTn id="85" presetID="10" presetClass="entr" presetSubtype="0" fill="hold" nodeType="withEffect">
                                  <p:stCondLst>
                                    <p:cond delay="0"/>
                                  </p:stCondLst>
                                  <p:childTnLst>
                                    <p:set>
                                      <p:cBhvr>
                                        <p:cTn id="86" dur="1" fill="hold">
                                          <p:stCondLst>
                                            <p:cond delay="0"/>
                                          </p:stCondLst>
                                        </p:cTn>
                                        <p:tgtEl>
                                          <p:spTgt spid="13"/>
                                        </p:tgtEl>
                                        <p:attrNameLst>
                                          <p:attrName>style.visibility</p:attrName>
                                        </p:attrNameLst>
                                      </p:cBhvr>
                                      <p:to>
                                        <p:strVal val="visible"/>
                                      </p:to>
                                    </p:set>
                                    <p:animEffect transition="in" filter="fade">
                                      <p:cBhvr>
                                        <p:cTn id="87" dur="500"/>
                                        <p:tgtEl>
                                          <p:spTgt spid="13"/>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18"/>
                                        </p:tgtEl>
                                        <p:attrNameLst>
                                          <p:attrName>style.visibility</p:attrName>
                                        </p:attrNameLst>
                                      </p:cBhvr>
                                      <p:to>
                                        <p:strVal val="visible"/>
                                      </p:to>
                                    </p:set>
                                    <p:animEffect transition="in" filter="fade">
                                      <p:cBhvr>
                                        <p:cTn id="92" dur="500"/>
                                        <p:tgtEl>
                                          <p:spTgt spid="18"/>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31"/>
                                        </p:tgtEl>
                                        <p:attrNameLst>
                                          <p:attrName>style.visibility</p:attrName>
                                        </p:attrNameLst>
                                      </p:cBhvr>
                                      <p:to>
                                        <p:strVal val="visible"/>
                                      </p:to>
                                    </p:set>
                                    <p:animEffect transition="in" filter="fade">
                                      <p:cBhvr>
                                        <p:cTn id="97" dur="500"/>
                                        <p:tgtEl>
                                          <p:spTgt spid="3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fade">
                                      <p:cBhvr>
                                        <p:cTn id="10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1"/>
      <p:bldP spid="16" grpId="0"/>
      <p:bldP spid="17" grpId="0"/>
      <p:bldP spid="18" grpId="0"/>
      <p:bldP spid="19" grpId="0" animBg="1"/>
      <p:bldP spid="20" grpId="0" animBg="1"/>
      <p:bldP spid="21" grpId="0" animBg="1"/>
      <p:bldP spid="22"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p:bldP spid="34" grpId="0"/>
      <p:bldP spid="3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{3FC3777D-C14B-EE41-A070-C6847F426951}tf10001070_mac</Template>
  <TotalTime>3206</TotalTime>
  <Words>1300</Words>
  <Application>Microsoft Macintosh PowerPoint</Application>
  <PresentationFormat>Widescreen</PresentationFormat>
  <Paragraphs>271</Paragraphs>
  <Slides>26</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Century Gothic</vt:lpstr>
      <vt:lpstr>Office Theme</vt:lpstr>
      <vt:lpstr>Case Study  Koodoo’s AI Call Center</vt:lpstr>
      <vt:lpstr>Agenda</vt:lpstr>
      <vt:lpstr>Problem Statement</vt:lpstr>
      <vt:lpstr>Background &amp; objectives</vt:lpstr>
      <vt:lpstr>Exploratory Data Analysis &amp; Pre-processing</vt:lpstr>
      <vt:lpstr>Data Understanding</vt:lpstr>
      <vt:lpstr>Target Label &amp; its Normalization</vt:lpstr>
      <vt:lpstr>Multi-label binarizing – subject column</vt:lpstr>
      <vt:lpstr>One-hot encoding of categorical columns</vt:lpstr>
      <vt:lpstr>Text column vectorizing</vt:lpstr>
      <vt:lpstr>Approach &amp; Design</vt:lpstr>
      <vt:lpstr>User flow for ‘TruthPredict’ package </vt:lpstr>
      <vt:lpstr>Design for ‘TruthPredict’ – Stage 1</vt:lpstr>
      <vt:lpstr>Design for ‘TruthPredict’– Stage 2</vt:lpstr>
      <vt:lpstr>Design for FinAutoML – Stage 3</vt:lpstr>
      <vt:lpstr>Design for ‘TruthPredict’– Stage 3</vt:lpstr>
      <vt:lpstr>Design for FinAutoML – Stage 4</vt:lpstr>
      <vt:lpstr>Design for ‘TruthPredict’– Stage 4</vt:lpstr>
      <vt:lpstr>Explainability of predictions</vt:lpstr>
      <vt:lpstr>Explainability of predictions</vt:lpstr>
      <vt:lpstr>Programming tools </vt:lpstr>
      <vt:lpstr>Potential computing resources</vt:lpstr>
      <vt:lpstr>Demo</vt:lpstr>
      <vt:lpstr>Conclusion</vt:lpstr>
      <vt:lpstr>Conclusion &amp; Future Works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Karthick Sundar Coimbatore Krishnaraaj</dc:creator>
  <cp:lastModifiedBy>Karthick Sundar Coimbatore Krishnaraaj</cp:lastModifiedBy>
  <cp:revision>130</cp:revision>
  <dcterms:created xsi:type="dcterms:W3CDTF">2023-08-15T20:47:45Z</dcterms:created>
  <dcterms:modified xsi:type="dcterms:W3CDTF">2024-04-02T13:13:14Z</dcterms:modified>
</cp:coreProperties>
</file>

<file path=docProps/thumbnail.jpeg>
</file>